
<file path=[Content_Types].xml><?xml version="1.0" encoding="utf-8"?>
<Types xmlns="http://schemas.openxmlformats.org/package/2006/content-types">
  <Override PartName="/ppt/tableStyles.xml" ContentType="application/vnd.openxmlformats-officedocument.presentationml.tableStyles+xml"/>
  <Override PartName="/ppt/notesSlides/notesSlide10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0.xml" ContentType="application/vnd.openxmlformats-officedocument.presentationml.slide+xml"/>
  <Override PartName="/ppt/slides/slide15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4.xml" ContentType="application/vnd.openxmlformats-officedocument.presentationml.notes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0.xml" ContentType="application/vnd.openxmlformats-officedocument.presentationml.slide+xml"/>
  <Override PartName="/ppt/notesSlides/notesSlide14.xml" ContentType="application/vnd.openxmlformats-officedocument.presentationml.notesSlide+xml"/>
  <Override PartName="/ppt/diagrams/layout1.xml" ContentType="application/vnd.openxmlformats-officedocument.drawingml.diagramLayout+xml"/>
  <Override PartName="/ppt/slides/slide27.xml" ContentType="application/vnd.openxmlformats-officedocument.presentationml.slide+xml"/>
  <Override PartName="/ppt/theme/theme1.xml" ContentType="application/vnd.openxmlformats-officedocument.theme+xml"/>
  <Default Extension="rels" ContentType="application/vnd.openxmlformats-package.relationships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22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Default Extension="jpeg" ContentType="image/jpeg"/>
  <Override PartName="/ppt/slides/slide12.xml" ContentType="application/vnd.openxmlformats-officedocument.presentationml.slide+xml"/>
  <Override PartName="/ppt/notesSlides/notesSlide21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quickStyle1.xml" ContentType="application/vnd.openxmlformats-officedocument.drawingml.diagramStyle+xml"/>
  <Override PartName="/ppt/notesSlides/notesSlide1.xml" ContentType="application/vnd.openxmlformats-officedocument.presentationml.notesSlide+xml"/>
  <Override PartName="/ppt/theme/theme3.xml" ContentType="application/vnd.openxmlformats-officedocument.theme+xml"/>
  <Override PartName="/ppt/notesSlides/notesSlide11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9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ppt/notesSlides/notesSlide3.xml" ContentType="application/vnd.openxmlformats-officedocument.presentationml.notesSlide+xml"/>
  <Override PartName="/ppt/notesSlides/notesSlide13.xml" ContentType="application/vnd.openxmlformats-officedocument.presentationml.notesSlide+xml"/>
  <Override PartName="/ppt/slides/slide26.xml" ContentType="application/vnd.openxmlformats-officedocument.presentationml.slide+xml"/>
  <Override PartName="/ppt/diagrams/data1.xml" ContentType="application/vnd.openxmlformats-officedocument.drawingml.diagramData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slides/slide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5.xml" ContentType="application/vnd.openxmlformats-officedocument.presentationml.notesSlide+xml"/>
  <Default Extension="bin" ContentType="application/vnd.openxmlformats-officedocument.presentationml.printerSettings"/>
  <Override PartName="/ppt/slides/slide11.xml" ContentType="application/vnd.openxmlformats-officedocument.presentationml.slide+xml"/>
  <Override PartName="/ppt/notesSlides/notesSlide20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18.xml" ContentType="application/vnd.openxmlformats-officedocument.presentationml.slide+xml"/>
  <Override PartName="/ppt/diagrams/colors1.xml" ContentType="application/vnd.openxmlformats-officedocument.drawingml.diagramColors+xml"/>
  <Override PartName="/ppt/notesSlides/notesSlide27.xml" ContentType="application/vnd.openxmlformats-officedocument.presentationml.notesSlide+xml"/>
  <Override PartName="/ppt/slides/slide3.xml" ContentType="application/vnd.openxmlformats-officedocument.presentationml.slide+xml"/>
  <Default Extension="png" ContentType="image/png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docProps/app.xml" ContentType="application/vnd.openxmlformats-officedocument.extended-properties+xml"/>
  <Override PartName="/ppt/notesSlides/notesSlide12.xml" ContentType="application/vnd.openxmlformats-officedocument.presentationml.notesSlide+xml"/>
  <Override PartName="/ppt/slides/slide25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bookmarkIdSeed="3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88" r:id="rId2"/>
    <p:sldId id="451" r:id="rId3"/>
    <p:sldId id="329" r:id="rId4"/>
    <p:sldId id="332" r:id="rId5"/>
    <p:sldId id="448" r:id="rId6"/>
    <p:sldId id="449" r:id="rId7"/>
    <p:sldId id="457" r:id="rId8"/>
    <p:sldId id="458" r:id="rId9"/>
    <p:sldId id="331" r:id="rId10"/>
    <p:sldId id="450" r:id="rId11"/>
    <p:sldId id="452" r:id="rId12"/>
    <p:sldId id="344" r:id="rId13"/>
    <p:sldId id="337" r:id="rId14"/>
    <p:sldId id="453" r:id="rId15"/>
    <p:sldId id="454" r:id="rId16"/>
    <p:sldId id="459" r:id="rId17"/>
    <p:sldId id="456" r:id="rId18"/>
    <p:sldId id="455" r:id="rId19"/>
    <p:sldId id="431" r:id="rId20"/>
    <p:sldId id="460" r:id="rId21"/>
    <p:sldId id="461" r:id="rId22"/>
    <p:sldId id="443" r:id="rId23"/>
    <p:sldId id="444" r:id="rId24"/>
    <p:sldId id="446" r:id="rId25"/>
    <p:sldId id="447" r:id="rId26"/>
    <p:sldId id="437" r:id="rId27"/>
    <p:sldId id="438" r:id="rId28"/>
    <p:sldId id="308" r:id="rId29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6ECEE"/>
    <a:srgbClr val="BDE3FF"/>
    <a:srgbClr val="000066"/>
    <a:srgbClr val="FFD9E7"/>
    <a:srgbClr val="000099"/>
    <a:srgbClr val="FFECD9"/>
    <a:srgbClr val="FFCC99"/>
    <a:srgbClr val="E5FCC0"/>
    <a:srgbClr val="0066FF"/>
    <a:srgbClr val="005DA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Stile con tema 1 - Color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Stile con tema 1 - Color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Stile medio 1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4191" autoAdjust="0"/>
    <p:restoredTop sz="95151" autoAdjust="0"/>
  </p:normalViewPr>
  <p:slideViewPr>
    <p:cSldViewPr>
      <p:cViewPr>
        <p:scale>
          <a:sx n="50" d="100"/>
          <a:sy n="50" d="100"/>
        </p:scale>
        <p:origin x="-2632" y="-1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28" y="-102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19" Type="http://schemas.openxmlformats.org/officeDocument/2006/relationships/slide" Target="slides/slide18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B811E3-409A-4502-B837-F02686EABE75}" type="doc">
      <dgm:prSet loTypeId="urn:microsoft.com/office/officeart/2005/8/layout/funnel1" loCatId="relationship" qsTypeId="urn:microsoft.com/office/officeart/2005/8/quickstyle/3d2" qsCatId="3D" csTypeId="urn:microsoft.com/office/officeart/2005/8/colors/accent6_3" csCatId="accent6" phldr="1"/>
      <dgm:spPr/>
      <dgm:t>
        <a:bodyPr/>
        <a:lstStyle/>
        <a:p>
          <a:endParaRPr lang="it-IT"/>
        </a:p>
      </dgm:t>
    </dgm:pt>
    <dgm:pt modelId="{4C2794CD-B869-42F8-BB77-D2A0C48AE2D1}">
      <dgm:prSet phldrT="[Testo]"/>
      <dgm:spPr/>
      <dgm:t>
        <a:bodyPr/>
        <a:lstStyle/>
        <a:p>
          <a:r>
            <a:rPr lang="it-IT" dirty="0" smtClean="0"/>
            <a:t>Fattura</a:t>
          </a:r>
          <a:endParaRPr lang="it-IT" dirty="0"/>
        </a:p>
      </dgm:t>
    </dgm:pt>
    <dgm:pt modelId="{6897CD9A-688D-42FB-B6FB-E9715D29BC56}" type="parTrans" cxnId="{C14532A6-4A94-49E6-B9CC-302515EA70CE}">
      <dgm:prSet/>
      <dgm:spPr/>
      <dgm:t>
        <a:bodyPr/>
        <a:lstStyle/>
        <a:p>
          <a:endParaRPr lang="it-IT"/>
        </a:p>
      </dgm:t>
    </dgm:pt>
    <dgm:pt modelId="{3E6A25B7-A98C-48A7-97F6-3E368AF0E3BA}" type="sibTrans" cxnId="{C14532A6-4A94-49E6-B9CC-302515EA70CE}">
      <dgm:prSet/>
      <dgm:spPr/>
      <dgm:t>
        <a:bodyPr/>
        <a:lstStyle/>
        <a:p>
          <a:endParaRPr lang="it-IT"/>
        </a:p>
      </dgm:t>
    </dgm:pt>
    <dgm:pt modelId="{E30DF712-71EF-4AB1-84EA-D61D0AEE7922}">
      <dgm:prSet phldrT="[Testo]"/>
      <dgm:spPr/>
      <dgm:t>
        <a:bodyPr/>
        <a:lstStyle/>
        <a:p>
          <a:r>
            <a:rPr lang="it-IT" dirty="0" smtClean="0"/>
            <a:t>Missione</a:t>
          </a:r>
          <a:endParaRPr lang="it-IT" dirty="0"/>
        </a:p>
      </dgm:t>
    </dgm:pt>
    <dgm:pt modelId="{AF891EC2-5051-42E8-872B-7F55537844FC}" type="parTrans" cxnId="{6A5B22D1-489F-41CE-80A2-0B4541A4CE2D}">
      <dgm:prSet/>
      <dgm:spPr/>
      <dgm:t>
        <a:bodyPr/>
        <a:lstStyle/>
        <a:p>
          <a:endParaRPr lang="it-IT"/>
        </a:p>
      </dgm:t>
    </dgm:pt>
    <dgm:pt modelId="{2797515F-6D88-4A93-994A-70C934BDC576}" type="sibTrans" cxnId="{6A5B22D1-489F-41CE-80A2-0B4541A4CE2D}">
      <dgm:prSet/>
      <dgm:spPr/>
      <dgm:t>
        <a:bodyPr/>
        <a:lstStyle/>
        <a:p>
          <a:endParaRPr lang="it-IT"/>
        </a:p>
      </dgm:t>
    </dgm:pt>
    <dgm:pt modelId="{45ED7363-8B75-463B-BFCF-3595794F764D}">
      <dgm:prSet phldrT="[Testo]"/>
      <dgm:spPr/>
      <dgm:t>
        <a:bodyPr/>
        <a:lstStyle/>
        <a:p>
          <a:r>
            <a:rPr lang="it-IT" dirty="0" err="1" smtClean="0"/>
            <a:t>Etc</a:t>
          </a:r>
          <a:endParaRPr lang="it-IT" dirty="0"/>
        </a:p>
      </dgm:t>
    </dgm:pt>
    <dgm:pt modelId="{17EFDD01-C47A-4D40-B24F-3CA68C02D5CB}" type="parTrans" cxnId="{982162AD-BF78-41C5-A0E1-DCE17F33D16C}">
      <dgm:prSet/>
      <dgm:spPr/>
      <dgm:t>
        <a:bodyPr/>
        <a:lstStyle/>
        <a:p>
          <a:endParaRPr lang="it-IT"/>
        </a:p>
      </dgm:t>
    </dgm:pt>
    <dgm:pt modelId="{5E021F7A-26D0-43C4-93F7-506C995BF86B}" type="sibTrans" cxnId="{982162AD-BF78-41C5-A0E1-DCE17F33D16C}">
      <dgm:prSet/>
      <dgm:spPr/>
      <dgm:t>
        <a:bodyPr/>
        <a:lstStyle/>
        <a:p>
          <a:endParaRPr lang="it-IT"/>
        </a:p>
      </dgm:t>
    </dgm:pt>
    <dgm:pt modelId="{776BC4C1-7F10-430C-A96D-20FBB3698949}">
      <dgm:prSet phldrT="[Testo]"/>
      <dgm:spPr/>
      <dgm:t>
        <a:bodyPr/>
        <a:lstStyle/>
        <a:p>
          <a:r>
            <a:rPr lang="it-IT" dirty="0" smtClean="0"/>
            <a:t>liquidazione</a:t>
          </a:r>
          <a:endParaRPr lang="it-IT" dirty="0"/>
        </a:p>
      </dgm:t>
    </dgm:pt>
    <dgm:pt modelId="{106F6281-5BF9-44AD-9A9D-62781754F082}" type="parTrans" cxnId="{F656EB62-4FC1-4EE3-938D-9296DF587A4E}">
      <dgm:prSet/>
      <dgm:spPr/>
      <dgm:t>
        <a:bodyPr/>
        <a:lstStyle/>
        <a:p>
          <a:endParaRPr lang="it-IT"/>
        </a:p>
      </dgm:t>
    </dgm:pt>
    <dgm:pt modelId="{517EFE21-2B80-4338-ABE9-15E0082BFC13}" type="sibTrans" cxnId="{F656EB62-4FC1-4EE3-938D-9296DF587A4E}">
      <dgm:prSet/>
      <dgm:spPr/>
      <dgm:t>
        <a:bodyPr/>
        <a:lstStyle/>
        <a:p>
          <a:endParaRPr lang="it-IT"/>
        </a:p>
      </dgm:t>
    </dgm:pt>
    <dgm:pt modelId="{ADD37748-9DA1-49B1-B614-3ED1BF441176}" type="pres">
      <dgm:prSet presAssocID="{CAB811E3-409A-4502-B837-F02686EABE75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D2B7FB2D-089C-4EE1-A384-895CAD573F82}" type="pres">
      <dgm:prSet presAssocID="{CAB811E3-409A-4502-B837-F02686EABE75}" presName="ellipse" presStyleLbl="trBgShp" presStyleIdx="0" presStyleCnt="1"/>
      <dgm:spPr/>
    </dgm:pt>
    <dgm:pt modelId="{BD2A06D9-8147-4DBE-8CE9-FFE59DE3CE57}" type="pres">
      <dgm:prSet presAssocID="{CAB811E3-409A-4502-B837-F02686EABE75}" presName="arrow1" presStyleLbl="fgShp" presStyleIdx="0" presStyleCnt="1"/>
      <dgm:spPr/>
    </dgm:pt>
    <dgm:pt modelId="{608C07F0-9C3A-4B85-9675-64EFAAB5F503}" type="pres">
      <dgm:prSet presAssocID="{CAB811E3-409A-4502-B837-F02686EABE75}" presName="rectangle" presStyleLbl="revTx" presStyleIdx="0" presStyleCnt="1" custLinFactNeighborX="-844" custLinFactNeighborY="173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6B6EE41-9F22-4A3E-BA9A-98CF853314C6}" type="pres">
      <dgm:prSet presAssocID="{E30DF712-71EF-4AB1-84EA-D61D0AEE7922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2D16705-4516-45A0-AD58-5FE6F719C6D4}" type="pres">
      <dgm:prSet presAssocID="{45ED7363-8B75-463B-BFCF-3595794F764D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CECC8AEF-8656-4ECA-9E04-1447C77BE4D9}" type="pres">
      <dgm:prSet presAssocID="{776BC4C1-7F10-430C-A96D-20FBB3698949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7273D8F-E9D2-4812-8FC4-FA059FB26DAB}" type="pres">
      <dgm:prSet presAssocID="{CAB811E3-409A-4502-B837-F02686EABE75}" presName="funnel" presStyleLbl="trAlignAcc1" presStyleIdx="0" presStyleCnt="1"/>
      <dgm:spPr/>
    </dgm:pt>
  </dgm:ptLst>
  <dgm:cxnLst>
    <dgm:cxn modelId="{2080B7DB-C3E0-4618-9ACB-896A0198B219}" type="presOf" srcId="{CAB811E3-409A-4502-B837-F02686EABE75}" destId="{ADD37748-9DA1-49B1-B614-3ED1BF441176}" srcOrd="0" destOrd="0" presId="urn:microsoft.com/office/officeart/2005/8/layout/funnel1"/>
    <dgm:cxn modelId="{35458D0B-BFB2-4F40-A581-401282EF3987}" type="presOf" srcId="{4C2794CD-B869-42F8-BB77-D2A0C48AE2D1}" destId="{CECC8AEF-8656-4ECA-9E04-1447C77BE4D9}" srcOrd="0" destOrd="0" presId="urn:microsoft.com/office/officeart/2005/8/layout/funnel1"/>
    <dgm:cxn modelId="{5AA8179E-471F-4463-94DE-5681ADC18F97}" type="presOf" srcId="{E30DF712-71EF-4AB1-84EA-D61D0AEE7922}" destId="{32D16705-4516-45A0-AD58-5FE6F719C6D4}" srcOrd="0" destOrd="0" presId="urn:microsoft.com/office/officeart/2005/8/layout/funnel1"/>
    <dgm:cxn modelId="{C14532A6-4A94-49E6-B9CC-302515EA70CE}" srcId="{CAB811E3-409A-4502-B837-F02686EABE75}" destId="{4C2794CD-B869-42F8-BB77-D2A0C48AE2D1}" srcOrd="0" destOrd="0" parTransId="{6897CD9A-688D-42FB-B6FB-E9715D29BC56}" sibTransId="{3E6A25B7-A98C-48A7-97F6-3E368AF0E3BA}"/>
    <dgm:cxn modelId="{F656EB62-4FC1-4EE3-938D-9296DF587A4E}" srcId="{CAB811E3-409A-4502-B837-F02686EABE75}" destId="{776BC4C1-7F10-430C-A96D-20FBB3698949}" srcOrd="3" destOrd="0" parTransId="{106F6281-5BF9-44AD-9A9D-62781754F082}" sibTransId="{517EFE21-2B80-4338-ABE9-15E0082BFC13}"/>
    <dgm:cxn modelId="{EAC7AE34-B5C8-4B38-9251-68A1CE807964}" type="presOf" srcId="{776BC4C1-7F10-430C-A96D-20FBB3698949}" destId="{608C07F0-9C3A-4B85-9675-64EFAAB5F503}" srcOrd="0" destOrd="0" presId="urn:microsoft.com/office/officeart/2005/8/layout/funnel1"/>
    <dgm:cxn modelId="{6A5B22D1-489F-41CE-80A2-0B4541A4CE2D}" srcId="{CAB811E3-409A-4502-B837-F02686EABE75}" destId="{E30DF712-71EF-4AB1-84EA-D61D0AEE7922}" srcOrd="1" destOrd="0" parTransId="{AF891EC2-5051-42E8-872B-7F55537844FC}" sibTransId="{2797515F-6D88-4A93-994A-70C934BDC576}"/>
    <dgm:cxn modelId="{982162AD-BF78-41C5-A0E1-DCE17F33D16C}" srcId="{CAB811E3-409A-4502-B837-F02686EABE75}" destId="{45ED7363-8B75-463B-BFCF-3595794F764D}" srcOrd="2" destOrd="0" parTransId="{17EFDD01-C47A-4D40-B24F-3CA68C02D5CB}" sibTransId="{5E021F7A-26D0-43C4-93F7-506C995BF86B}"/>
    <dgm:cxn modelId="{4340953F-9554-4545-9726-C29DD71BC53A}" type="presOf" srcId="{45ED7363-8B75-463B-BFCF-3595794F764D}" destId="{56B6EE41-9F22-4A3E-BA9A-98CF853314C6}" srcOrd="0" destOrd="0" presId="urn:microsoft.com/office/officeart/2005/8/layout/funnel1"/>
    <dgm:cxn modelId="{4837F8F0-029C-4BAF-B489-D466221C25AE}" type="presParOf" srcId="{ADD37748-9DA1-49B1-B614-3ED1BF441176}" destId="{D2B7FB2D-089C-4EE1-A384-895CAD573F82}" srcOrd="0" destOrd="0" presId="urn:microsoft.com/office/officeart/2005/8/layout/funnel1"/>
    <dgm:cxn modelId="{355B7F59-77DF-46BC-84C5-74582FF82CEF}" type="presParOf" srcId="{ADD37748-9DA1-49B1-B614-3ED1BF441176}" destId="{BD2A06D9-8147-4DBE-8CE9-FFE59DE3CE57}" srcOrd="1" destOrd="0" presId="urn:microsoft.com/office/officeart/2005/8/layout/funnel1"/>
    <dgm:cxn modelId="{21CD59C2-DAAC-462B-88BC-F0BCE931BBAD}" type="presParOf" srcId="{ADD37748-9DA1-49B1-B614-3ED1BF441176}" destId="{608C07F0-9C3A-4B85-9675-64EFAAB5F503}" srcOrd="2" destOrd="0" presId="urn:microsoft.com/office/officeart/2005/8/layout/funnel1"/>
    <dgm:cxn modelId="{D2177864-1D86-45FC-B19B-D44A50013619}" type="presParOf" srcId="{ADD37748-9DA1-49B1-B614-3ED1BF441176}" destId="{56B6EE41-9F22-4A3E-BA9A-98CF853314C6}" srcOrd="3" destOrd="0" presId="urn:microsoft.com/office/officeart/2005/8/layout/funnel1"/>
    <dgm:cxn modelId="{D0EBECD6-8E59-4708-9341-C8EFB3E56D9C}" type="presParOf" srcId="{ADD37748-9DA1-49B1-B614-3ED1BF441176}" destId="{32D16705-4516-45A0-AD58-5FE6F719C6D4}" srcOrd="4" destOrd="0" presId="urn:microsoft.com/office/officeart/2005/8/layout/funnel1"/>
    <dgm:cxn modelId="{AE97E213-D646-4637-8A3A-9854C84FE888}" type="presParOf" srcId="{ADD37748-9DA1-49B1-B614-3ED1BF441176}" destId="{CECC8AEF-8656-4ECA-9E04-1447C77BE4D9}" srcOrd="5" destOrd="0" presId="urn:microsoft.com/office/officeart/2005/8/layout/funnel1"/>
    <dgm:cxn modelId="{DFFB3301-18E7-491D-8E21-93BF6A68A047}" type="presParOf" srcId="{ADD37748-9DA1-49B1-B614-3ED1BF441176}" destId="{B7273D8F-E9D2-4812-8FC4-FA059FB26DAB}" srcOrd="6" destOrd="0" presId="urn:microsoft.com/office/officeart/2005/8/layout/funne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26BCD-5A0C-4E1C-95CD-1B8226D3FEC4}" type="datetimeFigureOut">
              <a:rPr lang="it-IT" smtClean="0"/>
              <a:pPr/>
              <a:t>6-09-2009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BDCD9-AEBC-4143-A701-6ACD411E8425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CE603B-BE0E-43E8-B48B-E05ABC5044EA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EF05B-153E-47C2-AE8D-49EE4367AF85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32F63-538C-4481-AD06-2086E002BC33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24809-2BCD-495B-91FC-29281DDCD801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0B00D-3CDB-4807-852E-8F82CD347647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5699-2513-45F9-A647-4FB0C5D9D328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4D56-2965-405B-87DF-984FDAD20157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C98D1-C056-4C25-B88A-A53FA262C316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20340-1A65-4864-9B01-EF511BA7043B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8715B-E825-4F0B-AE8D-EA8E092CA4C4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5B3FE-F6B3-472D-824A-E730A7A859DC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F5F8C-8ED0-4D28-86DE-BE985B4A2442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72D54-CEBB-4CCA-9345-AAE841AAE22A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E9D95C7-C4A7-4A41-BB37-3D793D7FCA59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.png"/><Relationship Id="rId4" Type="http://schemas.openxmlformats.org/officeDocument/2006/relationships/image" Target="../media/image1.png"/><Relationship Id="rId5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1.png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2.png"/><Relationship Id="rId4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3.png"/><Relationship Id="rId4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0"/>
          <p:cNvSpPr>
            <a:spLocks noChangeArrowheads="1"/>
          </p:cNvSpPr>
          <p:nvPr/>
        </p:nvSpPr>
        <p:spPr bwMode="auto">
          <a:xfrm>
            <a:off x="179388" y="33337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64163" y="6497638"/>
            <a:ext cx="3455987" cy="360362"/>
          </a:xfrm>
        </p:spPr>
        <p:txBody>
          <a:bodyPr/>
          <a:lstStyle/>
          <a:p>
            <a:pPr algn="r" eaLnBrk="1" hangingPunct="1"/>
            <a:r>
              <a:rPr lang="it-IT" sz="1400" dirty="0" smtClean="0">
                <a:solidFill>
                  <a:schemeClr val="accent2"/>
                </a:solidFill>
              </a:rPr>
              <a:t>Istituto Nazionale di Fisica Nucleare</a:t>
            </a:r>
          </a:p>
        </p:txBody>
      </p:sp>
      <p:sp>
        <p:nvSpPr>
          <p:cNvPr id="2053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6035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15"/>
          <p:cNvSpPr>
            <a:spLocks noChangeArrowheads="1"/>
          </p:cNvSpPr>
          <p:nvPr/>
        </p:nvSpPr>
        <p:spPr bwMode="auto">
          <a:xfrm>
            <a:off x="6659563" y="5492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2057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 finanziaria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3468663" y="836577"/>
            <a:ext cx="25511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Modulo </a:t>
            </a:r>
            <a:r>
              <a:rPr lang="it-IT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3</a:t>
            </a:r>
            <a:endParaRPr lang="it-I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9" name="Segnaposto numero diapositiva 18"/>
          <p:cNvSpPr>
            <a:spLocks noGrp="1"/>
          </p:cNvSpPr>
          <p:nvPr>
            <p:ph type="sldNum" sz="quarter" idx="12"/>
          </p:nvPr>
        </p:nvSpPr>
        <p:spPr>
          <a:xfrm>
            <a:off x="4286248" y="6500834"/>
            <a:ext cx="490494" cy="357166"/>
          </a:xfrm>
        </p:spPr>
        <p:txBody>
          <a:bodyPr/>
          <a:lstStyle/>
          <a:p>
            <a:pPr>
              <a:defRPr/>
            </a:pPr>
            <a:fld id="{2A7EF05B-153E-47C2-AE8D-49EE4367AF85}" type="slidenum">
              <a:rPr lang="it-IT" smtClean="0">
                <a:solidFill>
                  <a:srgbClr val="4BACB3"/>
                </a:solidFill>
              </a:rPr>
              <a:pPr>
                <a:defRPr/>
              </a:pPr>
              <a:t>1</a:t>
            </a:fld>
            <a:endParaRPr lang="it-IT" dirty="0">
              <a:solidFill>
                <a:srgbClr val="4BACB3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3276600" y="3105835"/>
            <a:ext cx="285326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 Filiera Nativa</a:t>
            </a:r>
            <a:endParaRPr lang="it-I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 descr="Picture 2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4114800"/>
            <a:ext cx="4892040" cy="1935480"/>
          </a:xfrm>
          <a:prstGeom prst="rect">
            <a:avLst/>
          </a:prstGeom>
        </p:spPr>
      </p:pic>
      <p:pic>
        <p:nvPicPr>
          <p:cNvPr id="14" name="Immagine 13" descr="Picture 1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952" y="1143000"/>
            <a:ext cx="6226048" cy="2877312"/>
          </a:xfrm>
          <a:prstGeom prst="rect">
            <a:avLst/>
          </a:prstGeom>
        </p:spPr>
      </p:pic>
      <p:sp>
        <p:nvSpPr>
          <p:cNvPr id="3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701622" y="471447"/>
            <a:ext cx="27019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Chiave contabile</a:t>
            </a:r>
            <a:endParaRPr lang="it-IT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grpSp>
        <p:nvGrpSpPr>
          <p:cNvPr id="26" name="Gruppo 25"/>
          <p:cNvGrpSpPr/>
          <p:nvPr/>
        </p:nvGrpSpPr>
        <p:grpSpPr>
          <a:xfrm>
            <a:off x="555570" y="4592619"/>
            <a:ext cx="8055030" cy="1350981"/>
            <a:chOff x="555570" y="4592619"/>
            <a:chExt cx="8055030" cy="1350981"/>
          </a:xfrm>
        </p:grpSpPr>
        <p:sp>
          <p:nvSpPr>
            <p:cNvPr id="18" name="Ovale 17"/>
            <p:cNvSpPr/>
            <p:nvPr/>
          </p:nvSpPr>
          <p:spPr bwMode="auto">
            <a:xfrm>
              <a:off x="7551723" y="4592619"/>
              <a:ext cx="1058877" cy="1350981"/>
            </a:xfrm>
            <a:prstGeom prst="ellipse">
              <a:avLst/>
            </a:prstGeom>
            <a:noFill/>
            <a:ln w="28575" cap="flat" cmpd="sng" algn="ctr">
              <a:solidFill>
                <a:srgbClr val="000066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Rettangolo 18"/>
            <p:cNvSpPr/>
            <p:nvPr/>
          </p:nvSpPr>
          <p:spPr>
            <a:xfrm>
              <a:off x="555570" y="4889520"/>
              <a:ext cx="2263806" cy="369332"/>
            </a:xfrm>
            <a:prstGeom prst="rect">
              <a:avLst/>
            </a:prstGeom>
            <a:solidFill>
              <a:srgbClr val="E5FCC0"/>
            </a:solidFill>
            <a:ln>
              <a:solidFill>
                <a:srgbClr val="000066"/>
              </a:solidFill>
            </a:ln>
          </p:spPr>
          <p:txBody>
            <a:bodyPr wrap="square">
              <a:spAutoFit/>
            </a:bodyPr>
            <a:lstStyle/>
            <a:p>
              <a:r>
                <a:rPr lang="it-IT" b="1" dirty="0" smtClean="0">
                  <a:solidFill>
                    <a:srgbClr val="000066"/>
                  </a:solidFill>
                  <a:latin typeface="+mn-lt"/>
                </a:rPr>
                <a:t>Lista selezionata</a:t>
              </a:r>
              <a:endParaRPr lang="it-IT" b="1" dirty="0">
                <a:solidFill>
                  <a:srgbClr val="000066"/>
                </a:solidFill>
                <a:latin typeface="+mn-lt"/>
              </a:endParaRPr>
            </a:p>
          </p:txBody>
        </p:sp>
        <p:cxnSp>
          <p:nvCxnSpPr>
            <p:cNvPr id="20" name="Connettore 2 19"/>
            <p:cNvCxnSpPr/>
            <p:nvPr/>
          </p:nvCxnSpPr>
          <p:spPr bwMode="auto">
            <a:xfrm rot="10800000">
              <a:off x="2819400" y="5029200"/>
              <a:ext cx="4800600" cy="158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66"/>
              </a:solidFill>
              <a:prstDash val="solid"/>
              <a:round/>
              <a:headEnd type="triangle" w="lg" len="lg"/>
              <a:tailEnd type="none"/>
            </a:ln>
            <a:effectLst/>
          </p:spPr>
        </p:cxnSp>
      </p:grpSp>
      <p:sp>
        <p:nvSpPr>
          <p:cNvPr id="25" name="Ovale 24"/>
          <p:cNvSpPr/>
          <p:nvPr/>
        </p:nvSpPr>
        <p:spPr bwMode="auto">
          <a:xfrm>
            <a:off x="3429000" y="3581400"/>
            <a:ext cx="762000" cy="3048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57675" y="6496050"/>
            <a:ext cx="533400" cy="361950"/>
          </a:xfrm>
        </p:spPr>
        <p:txBody>
          <a:bodyPr/>
          <a:lstStyle/>
          <a:p>
            <a:pPr>
              <a:defRPr/>
            </a:pPr>
            <a:fld id="{94385699-2513-45F9-A647-4FB0C5D9D328}" type="slidenum">
              <a:rPr lang="it-IT" smtClean="0">
                <a:solidFill>
                  <a:schemeClr val="accent1">
                    <a:lumMod val="50000"/>
                  </a:schemeClr>
                </a:solidFill>
              </a:rPr>
              <a:pPr>
                <a:defRPr/>
              </a:pPr>
              <a:t>11</a:t>
            </a:fld>
            <a:endParaRPr lang="it-IT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179388" y="247650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74625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6659563" y="46355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1: Introduzione a Oracle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3567890" y="381000"/>
            <a:ext cx="32139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Modulo </a:t>
            </a:r>
            <a:r>
              <a:rPr lang="it-IT" sz="2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3</a:t>
            </a:r>
            <a:endParaRPr lang="it-IT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993726" y="1550075"/>
            <a:ext cx="6896100" cy="2308324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22900" lvl="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Creare un impegno di 100 euro : esperimento Alice, legandolo alla propria pratica GE.</a:t>
            </a:r>
            <a:r>
              <a:rPr lang="it-IT" dirty="0" smtClean="0">
                <a:solidFill>
                  <a:srgbClr val="000066"/>
                </a:solidFill>
              </a:rPr>
              <a:t> </a:t>
            </a:r>
          </a:p>
          <a:p>
            <a:pPr marL="522900" lvl="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Entrare in Dettaglio Pratica e verificare per la GE l’effettiva creazione dell’impegno</a:t>
            </a:r>
          </a:p>
          <a:p>
            <a:pPr marL="52290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Entrare in Scheda Contabile e verificare, selezionando l’Esperimento Alice e il Capitolo su cui si e’ generato l’impegno, la diminuzione della disponibilità </a:t>
            </a:r>
          </a:p>
          <a:p>
            <a:pPr marL="522900" lvl="0" indent="-342900">
              <a:buFont typeface="+mj-lt"/>
              <a:buAutoNum type="arabicPeriod"/>
            </a:pPr>
            <a:endParaRPr lang="it-IT" dirty="0" smtClean="0">
              <a:solidFill>
                <a:srgbClr val="000066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1285830" y="914400"/>
            <a:ext cx="1928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ln w="11430"/>
                <a:solidFill>
                  <a:srgbClr val="FF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Esercitazione</a:t>
            </a:r>
            <a:r>
              <a:rPr lang="it-I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 </a:t>
            </a:r>
            <a:r>
              <a:rPr lang="it-IT" b="1" dirty="0" smtClean="0">
                <a:ln w="11430"/>
                <a:solidFill>
                  <a:srgbClr val="FF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1</a:t>
            </a:r>
            <a:r>
              <a:rPr lang="it-I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0"/>
          <p:cNvSpPr>
            <a:spLocks noChangeArrowheads="1"/>
          </p:cNvSpPr>
          <p:nvPr/>
        </p:nvSpPr>
        <p:spPr bwMode="auto">
          <a:xfrm>
            <a:off x="179388" y="33337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64163" y="6497638"/>
            <a:ext cx="3455987" cy="360362"/>
          </a:xfrm>
        </p:spPr>
        <p:txBody>
          <a:bodyPr/>
          <a:lstStyle/>
          <a:p>
            <a:pPr algn="r" eaLnBrk="1" hangingPunct="1"/>
            <a:r>
              <a:rPr lang="it-IT" sz="1400" dirty="0" smtClean="0">
                <a:solidFill>
                  <a:schemeClr val="accent2"/>
                </a:solidFill>
              </a:rPr>
              <a:t>Istituto Nazionale di Fisica Nucleare</a:t>
            </a:r>
          </a:p>
        </p:txBody>
      </p:sp>
      <p:sp>
        <p:nvSpPr>
          <p:cNvPr id="2053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6035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15"/>
          <p:cNvSpPr>
            <a:spLocks noChangeArrowheads="1"/>
          </p:cNvSpPr>
          <p:nvPr/>
        </p:nvSpPr>
        <p:spPr bwMode="auto">
          <a:xfrm>
            <a:off x="6659563" y="5492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2057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1: Finanziaria nativa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1981200" y="1295400"/>
            <a:ext cx="57690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Liquidazione della spesa</a:t>
            </a:r>
            <a:endParaRPr lang="it-IT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9" name="Segnaposto numero diapositiva 18"/>
          <p:cNvSpPr>
            <a:spLocks noGrp="1"/>
          </p:cNvSpPr>
          <p:nvPr>
            <p:ph type="sldNum" sz="quarter" idx="12"/>
          </p:nvPr>
        </p:nvSpPr>
        <p:spPr>
          <a:xfrm>
            <a:off x="4286248" y="6500834"/>
            <a:ext cx="490494" cy="357166"/>
          </a:xfrm>
        </p:spPr>
        <p:txBody>
          <a:bodyPr/>
          <a:lstStyle/>
          <a:p>
            <a:pPr>
              <a:defRPr/>
            </a:pPr>
            <a:fld id="{2A7EF05B-153E-47C2-AE8D-49EE4367AF85}" type="slidenum">
              <a:rPr lang="it-IT" smtClean="0">
                <a:solidFill>
                  <a:srgbClr val="4BACB3"/>
                </a:solidFill>
              </a:rPr>
              <a:pPr>
                <a:defRPr/>
              </a:pPr>
              <a:t>12</a:t>
            </a:fld>
            <a:endParaRPr lang="it-IT" dirty="0">
              <a:solidFill>
                <a:srgbClr val="4BACB3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304800" y="2581870"/>
            <a:ext cx="87631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i="1" dirty="0" smtClean="0">
                <a:solidFill>
                  <a:srgbClr val="000066"/>
                </a:solidFill>
              </a:rPr>
              <a:t>La</a:t>
            </a:r>
            <a:r>
              <a:rPr lang="it-IT" b="1" i="1" dirty="0" smtClean="0">
                <a:solidFill>
                  <a:srgbClr val="000066"/>
                </a:solidFill>
              </a:rPr>
              <a:t> liquidazione </a:t>
            </a:r>
            <a:r>
              <a:rPr lang="it-IT" i="1" dirty="0" smtClean="0">
                <a:solidFill>
                  <a:srgbClr val="000066"/>
                </a:solidFill>
              </a:rPr>
              <a:t>rappresenta le fase di rilevazione della “spesa”, ovvero la determinazione del </a:t>
            </a:r>
            <a:r>
              <a:rPr lang="it-IT" b="1" i="1" dirty="0" smtClean="0">
                <a:solidFill>
                  <a:srgbClr val="000066"/>
                </a:solidFill>
              </a:rPr>
              <a:t>debito</a:t>
            </a:r>
            <a:r>
              <a:rPr lang="it-IT" i="1" dirty="0" smtClean="0">
                <a:solidFill>
                  <a:srgbClr val="000066"/>
                </a:solidFill>
              </a:rPr>
              <a:t> nei confronti del creditore, nei limiti dell’impegno (definitivo) assunto</a:t>
            </a:r>
            <a:endParaRPr lang="it-IT" i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 finanziaria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graphicFrame>
        <p:nvGraphicFramePr>
          <p:cNvPr id="15" name="Diagramma 14"/>
          <p:cNvGraphicFramePr/>
          <p:nvPr/>
        </p:nvGraphicFramePr>
        <p:xfrm>
          <a:off x="0" y="0"/>
          <a:ext cx="4710177" cy="419899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9" name="Rectangle 4"/>
          <p:cNvSpPr txBox="1">
            <a:spLocks noChangeArrowheads="1"/>
          </p:cNvSpPr>
          <p:nvPr/>
        </p:nvSpPr>
        <p:spPr bwMode="auto">
          <a:xfrm>
            <a:off x="446031" y="4013208"/>
            <a:ext cx="8471015" cy="2190780"/>
          </a:xfrm>
          <a:prstGeom prst="rect">
            <a:avLst/>
          </a:prstGeom>
          <a:noFill/>
          <a:ln w="6350">
            <a:solidFill>
              <a:srgbClr val="000066"/>
            </a:solidFill>
            <a:miter lim="800000"/>
            <a:headEnd/>
            <a:tailEnd/>
          </a:ln>
          <a:effectLst>
            <a:innerShdw blurRad="63500" dist="50800" dir="2700000">
              <a:schemeClr val="accent2">
                <a:alpha val="62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2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it-IT" kern="0" noProof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il documento di liquidazione è specifico nel sistema Oracle</a:t>
            </a:r>
          </a:p>
          <a:p>
            <a:pPr marL="52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it-IT" kern="0" noProof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non utilizzeremo l’applicazione nativa, ma direttamente le applicazioni gestionali (Modulo Fatture, Missioni</a:t>
            </a:r>
            <a:r>
              <a:rPr lang="it-IT" kern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, Seminari, ecc.)</a:t>
            </a:r>
          </a:p>
          <a:p>
            <a:pPr marL="52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it-IT" kern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è possibile utilizzare gli estremi della liquidazione per velocizzare l’inserimento dei dati</a:t>
            </a:r>
          </a:p>
          <a:p>
            <a:pPr marL="52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it-IT" kern="0" noProof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possono esserci applicazioni “native” </a:t>
            </a:r>
            <a:r>
              <a:rPr lang="it-IT" kern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che fanno riferimento </a:t>
            </a:r>
            <a:r>
              <a:rPr lang="it-IT" kern="0" noProof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al documento di liquidazione, sono risorse aggiuntive che possono tornarci utili</a:t>
            </a:r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4670347" y="1295400"/>
            <a:ext cx="416885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Liquidazione della spesa</a:t>
            </a:r>
            <a:endParaRPr lang="it-IT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Picture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63" y="1517142"/>
            <a:ext cx="5986653" cy="4502658"/>
          </a:xfrm>
          <a:prstGeom prst="rect">
            <a:avLst/>
          </a:prstGeom>
        </p:spPr>
      </p:pic>
      <p:sp>
        <p:nvSpPr>
          <p:cNvPr id="2050" name="Rectangle 20"/>
          <p:cNvSpPr>
            <a:spLocks noChangeArrowheads="1"/>
          </p:cNvSpPr>
          <p:nvPr/>
        </p:nvSpPr>
        <p:spPr bwMode="auto">
          <a:xfrm>
            <a:off x="179388" y="33337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64163" y="6497638"/>
            <a:ext cx="3455987" cy="360362"/>
          </a:xfrm>
        </p:spPr>
        <p:txBody>
          <a:bodyPr/>
          <a:lstStyle/>
          <a:p>
            <a:pPr algn="r" eaLnBrk="1" hangingPunct="1"/>
            <a:r>
              <a:rPr lang="it-IT" sz="1400" dirty="0" smtClean="0">
                <a:solidFill>
                  <a:schemeClr val="accent2"/>
                </a:solidFill>
              </a:rPr>
              <a:t>Istituto Nazionale di Fisica Nucleare</a:t>
            </a:r>
          </a:p>
        </p:txBody>
      </p:sp>
      <p:sp>
        <p:nvSpPr>
          <p:cNvPr id="2053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6035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15"/>
          <p:cNvSpPr>
            <a:spLocks noChangeArrowheads="1"/>
          </p:cNvSpPr>
          <p:nvPr/>
        </p:nvSpPr>
        <p:spPr bwMode="auto">
          <a:xfrm>
            <a:off x="6659563" y="5492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2057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</a:t>
            </a:r>
            <a:r>
              <a:rPr lang="it-IT" sz="1200" kern="0" dirty="0" err="1" smtClean="0">
                <a:solidFill>
                  <a:srgbClr val="000066"/>
                </a:solidFill>
              </a:rPr>
              <a:t>3</a:t>
            </a:r>
            <a:r>
              <a:rPr lang="it-IT" sz="1200" kern="0" dirty="0" smtClean="0">
                <a:solidFill>
                  <a:srgbClr val="000066"/>
                </a:solidFill>
              </a:rPr>
              <a:t>: Contabilità finanziaria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1905001" y="836577"/>
            <a:ext cx="54419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Modulo </a:t>
            </a:r>
            <a:r>
              <a:rPr lang="it-IT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3</a:t>
            </a: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: </a:t>
            </a:r>
            <a:r>
              <a:rPr lang="it-IT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Liquidazione Nativa</a:t>
            </a:r>
            <a:endParaRPr lang="it-IT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9" name="Segnaposto numero diapositiva 18"/>
          <p:cNvSpPr>
            <a:spLocks noGrp="1"/>
          </p:cNvSpPr>
          <p:nvPr>
            <p:ph type="sldNum" sz="quarter" idx="12"/>
          </p:nvPr>
        </p:nvSpPr>
        <p:spPr>
          <a:xfrm>
            <a:off x="4286248" y="6500834"/>
            <a:ext cx="490494" cy="357166"/>
          </a:xfrm>
        </p:spPr>
        <p:txBody>
          <a:bodyPr/>
          <a:lstStyle/>
          <a:p>
            <a:pPr>
              <a:defRPr/>
            </a:pPr>
            <a:fld id="{2A7EF05B-153E-47C2-AE8D-49EE4367AF85}" type="slidenum">
              <a:rPr lang="it-IT" smtClean="0">
                <a:solidFill>
                  <a:srgbClr val="4BACB3"/>
                </a:solidFill>
              </a:rPr>
              <a:pPr>
                <a:defRPr/>
              </a:pPr>
              <a:t>14</a:t>
            </a:fld>
            <a:endParaRPr lang="it-IT" dirty="0">
              <a:solidFill>
                <a:srgbClr val="4BACB3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5934030" y="2566935"/>
            <a:ext cx="3286170" cy="233910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it-IT" sz="1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Consente di risolvere casistiche non coperte da sviluppi specifici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it-IT" sz="1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E’ stata velocizzata con contestualità dell’impegno ed eventualmente anche del pagamento (comunque facoltativi)</a:t>
            </a:r>
          </a:p>
          <a:p>
            <a:pPr marL="342900" indent="-342900">
              <a:buFont typeface="Wingdings" pitchFamily="2" charset="2"/>
              <a:buChar char="q"/>
            </a:pPr>
            <a:endParaRPr lang="it-IT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 descr="Picture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57396"/>
            <a:ext cx="9144000" cy="3752804"/>
          </a:xfrm>
          <a:prstGeom prst="rect">
            <a:avLst/>
          </a:prstGeom>
        </p:spPr>
      </p:pic>
      <p:sp>
        <p:nvSpPr>
          <p:cNvPr id="2050" name="Rectangle 20"/>
          <p:cNvSpPr>
            <a:spLocks noChangeArrowheads="1"/>
          </p:cNvSpPr>
          <p:nvPr/>
        </p:nvSpPr>
        <p:spPr bwMode="auto">
          <a:xfrm>
            <a:off x="179388" y="33337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64163" y="6497638"/>
            <a:ext cx="3455987" cy="360362"/>
          </a:xfrm>
        </p:spPr>
        <p:txBody>
          <a:bodyPr/>
          <a:lstStyle/>
          <a:p>
            <a:pPr algn="r" eaLnBrk="1" hangingPunct="1"/>
            <a:r>
              <a:rPr lang="it-IT" sz="1400" dirty="0" smtClean="0">
                <a:solidFill>
                  <a:schemeClr val="accent2"/>
                </a:solidFill>
              </a:rPr>
              <a:t>Istituto Nazionale di Fisica Nucleare</a:t>
            </a:r>
          </a:p>
        </p:txBody>
      </p:sp>
      <p:sp>
        <p:nvSpPr>
          <p:cNvPr id="2053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6035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15"/>
          <p:cNvSpPr>
            <a:spLocks noChangeArrowheads="1"/>
          </p:cNvSpPr>
          <p:nvPr/>
        </p:nvSpPr>
        <p:spPr bwMode="auto">
          <a:xfrm>
            <a:off x="6659563" y="5492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2057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</a:t>
            </a:r>
            <a:r>
              <a:rPr lang="it-IT" sz="1200" kern="0" dirty="0" err="1" smtClean="0">
                <a:solidFill>
                  <a:srgbClr val="000066"/>
                </a:solidFill>
              </a:rPr>
              <a:t>3</a:t>
            </a:r>
            <a:r>
              <a:rPr lang="it-IT" sz="1200" kern="0" dirty="0" smtClean="0">
                <a:solidFill>
                  <a:srgbClr val="000066"/>
                </a:solidFill>
              </a:rPr>
              <a:t>: Contabilità finanziaria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1905001" y="836577"/>
            <a:ext cx="54419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Modulo </a:t>
            </a:r>
            <a:r>
              <a:rPr lang="it-IT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3</a:t>
            </a: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: </a:t>
            </a:r>
            <a:r>
              <a:rPr lang="it-IT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Liquidazione Nativa</a:t>
            </a:r>
            <a:endParaRPr lang="it-IT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9" name="Segnaposto numero diapositiva 18"/>
          <p:cNvSpPr>
            <a:spLocks noGrp="1"/>
          </p:cNvSpPr>
          <p:nvPr>
            <p:ph type="sldNum" sz="quarter" idx="12"/>
          </p:nvPr>
        </p:nvSpPr>
        <p:spPr>
          <a:xfrm>
            <a:off x="4286248" y="6500834"/>
            <a:ext cx="490494" cy="357166"/>
          </a:xfrm>
        </p:spPr>
        <p:txBody>
          <a:bodyPr/>
          <a:lstStyle/>
          <a:p>
            <a:pPr>
              <a:defRPr/>
            </a:pPr>
            <a:fld id="{2A7EF05B-153E-47C2-AE8D-49EE4367AF85}" type="slidenum">
              <a:rPr lang="it-IT" smtClean="0">
                <a:solidFill>
                  <a:srgbClr val="4BACB3"/>
                </a:solidFill>
              </a:rPr>
              <a:pPr>
                <a:defRPr/>
              </a:pPr>
              <a:t>15</a:t>
            </a:fld>
            <a:endParaRPr lang="it-IT" dirty="0">
              <a:solidFill>
                <a:srgbClr val="4BACB3"/>
              </a:solidFill>
            </a:endParaRPr>
          </a:p>
        </p:txBody>
      </p:sp>
      <p:sp>
        <p:nvSpPr>
          <p:cNvPr id="13" name="Rettangolo arrotondato 12"/>
          <p:cNvSpPr/>
          <p:nvPr/>
        </p:nvSpPr>
        <p:spPr bwMode="auto">
          <a:xfrm>
            <a:off x="4798954" y="2771766"/>
            <a:ext cx="4345046" cy="839799"/>
          </a:xfrm>
          <a:prstGeom prst="roundRect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dirty="0" smtClean="0">
                <a:latin typeface="+mj-lt"/>
              </a:rPr>
              <a:t>E’ sempre collegata ad un documento precedente: l’</a:t>
            </a:r>
            <a:r>
              <a:rPr lang="it-IT" b="1" dirty="0" smtClean="0">
                <a:solidFill>
                  <a:srgbClr val="C00000"/>
                </a:solidFill>
                <a:latin typeface="+mj-lt"/>
              </a:rPr>
              <a:t>impegno</a:t>
            </a:r>
          </a:p>
        </p:txBody>
      </p:sp>
      <p:sp>
        <p:nvSpPr>
          <p:cNvPr id="16" name="Ovale 15"/>
          <p:cNvSpPr/>
          <p:nvPr/>
        </p:nvSpPr>
        <p:spPr bwMode="auto">
          <a:xfrm>
            <a:off x="344368" y="3429000"/>
            <a:ext cx="3943404" cy="392121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1987453" y="5557827"/>
            <a:ext cx="6499314" cy="766773"/>
          </a:xfrm>
          <a:prstGeom prst="rect">
            <a:avLst/>
          </a:prstGeom>
          <a:noFill/>
          <a:ln w="6350">
            <a:solidFill>
              <a:srgbClr val="000066"/>
            </a:solidFill>
            <a:miter lim="800000"/>
            <a:headEnd/>
            <a:tailEnd/>
          </a:ln>
          <a:effectLst>
            <a:innerShdw blurRad="63500" dist="50800" dir="2700000">
              <a:schemeClr val="accent2">
                <a:alpha val="62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2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it-IT" kern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Ogni liquidazione deve trovare copertura sul proprio impegno finanziario</a:t>
            </a:r>
            <a:endParaRPr lang="it-IT" kern="0" noProof="0" dirty="0" smtClean="0">
              <a:ln w="1905"/>
              <a:solidFill>
                <a:srgbClr val="00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8" name="Freccia circolare a sinistra 17"/>
          <p:cNvSpPr/>
          <p:nvPr/>
        </p:nvSpPr>
        <p:spPr bwMode="auto">
          <a:xfrm flipH="1" flipV="1">
            <a:off x="292079" y="4724374"/>
            <a:ext cx="1460521" cy="1752626"/>
          </a:xfrm>
          <a:prstGeom prst="curvedLeftArrow">
            <a:avLst>
              <a:gd name="adj1" fmla="val 26479"/>
              <a:gd name="adj2" fmla="val 50000"/>
              <a:gd name="adj3" fmla="val 33736"/>
            </a:avLst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 descr="Picture 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09924"/>
            <a:ext cx="9144000" cy="3481276"/>
          </a:xfrm>
          <a:prstGeom prst="rect">
            <a:avLst/>
          </a:prstGeom>
        </p:spPr>
      </p:pic>
      <p:sp>
        <p:nvSpPr>
          <p:cNvPr id="2050" name="Rectangle 20"/>
          <p:cNvSpPr>
            <a:spLocks noChangeArrowheads="1"/>
          </p:cNvSpPr>
          <p:nvPr/>
        </p:nvSpPr>
        <p:spPr bwMode="auto">
          <a:xfrm>
            <a:off x="179388" y="33337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64163" y="6497638"/>
            <a:ext cx="3455987" cy="360362"/>
          </a:xfrm>
        </p:spPr>
        <p:txBody>
          <a:bodyPr/>
          <a:lstStyle/>
          <a:p>
            <a:pPr algn="r" eaLnBrk="1" hangingPunct="1"/>
            <a:r>
              <a:rPr lang="it-IT" sz="1400" dirty="0" smtClean="0">
                <a:solidFill>
                  <a:schemeClr val="accent2"/>
                </a:solidFill>
              </a:rPr>
              <a:t>Istituto Nazionale di Fisica Nucleare</a:t>
            </a:r>
          </a:p>
        </p:txBody>
      </p:sp>
      <p:sp>
        <p:nvSpPr>
          <p:cNvPr id="2053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6035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15"/>
          <p:cNvSpPr>
            <a:spLocks noChangeArrowheads="1"/>
          </p:cNvSpPr>
          <p:nvPr/>
        </p:nvSpPr>
        <p:spPr bwMode="auto">
          <a:xfrm>
            <a:off x="6659563" y="5492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2057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</a:t>
            </a:r>
            <a:r>
              <a:rPr lang="it-IT" sz="1200" kern="0" dirty="0" err="1" smtClean="0">
                <a:solidFill>
                  <a:srgbClr val="000066"/>
                </a:solidFill>
              </a:rPr>
              <a:t>3</a:t>
            </a:r>
            <a:r>
              <a:rPr lang="it-IT" sz="1200" kern="0" dirty="0" smtClean="0">
                <a:solidFill>
                  <a:srgbClr val="000066"/>
                </a:solidFill>
              </a:rPr>
              <a:t>: Contabilità finanziaria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914400" y="836577"/>
            <a:ext cx="8229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Modulo </a:t>
            </a:r>
            <a:r>
              <a:rPr lang="it-IT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3</a:t>
            </a: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: </a:t>
            </a:r>
            <a:r>
              <a:rPr lang="it-IT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Variazione &amp; annullamento </a:t>
            </a:r>
            <a:r>
              <a:rPr lang="it-IT" sz="2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Lquidazione</a:t>
            </a:r>
            <a:endParaRPr lang="it-IT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9" name="Segnaposto numero diapositiva 18"/>
          <p:cNvSpPr>
            <a:spLocks noGrp="1"/>
          </p:cNvSpPr>
          <p:nvPr>
            <p:ph type="sldNum" sz="quarter" idx="12"/>
          </p:nvPr>
        </p:nvSpPr>
        <p:spPr>
          <a:xfrm>
            <a:off x="4286248" y="6500834"/>
            <a:ext cx="490494" cy="357166"/>
          </a:xfrm>
        </p:spPr>
        <p:txBody>
          <a:bodyPr/>
          <a:lstStyle/>
          <a:p>
            <a:pPr>
              <a:defRPr/>
            </a:pPr>
            <a:fld id="{2A7EF05B-153E-47C2-AE8D-49EE4367AF85}" type="slidenum">
              <a:rPr lang="it-IT" smtClean="0">
                <a:solidFill>
                  <a:srgbClr val="4BACB3"/>
                </a:solidFill>
              </a:rPr>
              <a:pPr>
                <a:defRPr/>
              </a:pPr>
              <a:t>16</a:t>
            </a:fld>
            <a:endParaRPr lang="it-IT" dirty="0">
              <a:solidFill>
                <a:srgbClr val="4BACB3"/>
              </a:solidFill>
            </a:endParaRPr>
          </a:p>
        </p:txBody>
      </p:sp>
      <p:sp>
        <p:nvSpPr>
          <p:cNvPr id="15" name="Ovale 14"/>
          <p:cNvSpPr/>
          <p:nvPr/>
        </p:nvSpPr>
        <p:spPr bwMode="auto">
          <a:xfrm>
            <a:off x="6781800" y="5057766"/>
            <a:ext cx="2362200" cy="657234"/>
          </a:xfrm>
          <a:prstGeom prst="ellipse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e 15"/>
          <p:cNvSpPr/>
          <p:nvPr/>
        </p:nvSpPr>
        <p:spPr bwMode="auto">
          <a:xfrm>
            <a:off x="1371600" y="4232286"/>
            <a:ext cx="2848014" cy="657234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e 19"/>
          <p:cNvSpPr/>
          <p:nvPr/>
        </p:nvSpPr>
        <p:spPr bwMode="auto">
          <a:xfrm>
            <a:off x="4800600" y="4232286"/>
            <a:ext cx="2848014" cy="657234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9" descr="Picture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68780"/>
            <a:ext cx="6873240" cy="3893820"/>
          </a:xfrm>
          <a:prstGeom prst="rect">
            <a:avLst/>
          </a:prstGeom>
        </p:spPr>
      </p:pic>
      <p:sp>
        <p:nvSpPr>
          <p:cNvPr id="2050" name="Rectangle 20"/>
          <p:cNvSpPr>
            <a:spLocks noChangeArrowheads="1"/>
          </p:cNvSpPr>
          <p:nvPr/>
        </p:nvSpPr>
        <p:spPr bwMode="auto">
          <a:xfrm>
            <a:off x="179388" y="33337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64163" y="6497638"/>
            <a:ext cx="3455987" cy="360362"/>
          </a:xfrm>
        </p:spPr>
        <p:txBody>
          <a:bodyPr/>
          <a:lstStyle/>
          <a:p>
            <a:pPr algn="r" eaLnBrk="1" hangingPunct="1"/>
            <a:r>
              <a:rPr lang="it-IT" sz="1400" dirty="0" smtClean="0">
                <a:solidFill>
                  <a:schemeClr val="accent2"/>
                </a:solidFill>
              </a:rPr>
              <a:t>Istituto Nazionale di Fisica Nucleare</a:t>
            </a:r>
          </a:p>
        </p:txBody>
      </p:sp>
      <p:sp>
        <p:nvSpPr>
          <p:cNvPr id="2053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6035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15"/>
          <p:cNvSpPr>
            <a:spLocks noChangeArrowheads="1"/>
          </p:cNvSpPr>
          <p:nvPr/>
        </p:nvSpPr>
        <p:spPr bwMode="auto">
          <a:xfrm>
            <a:off x="6659563" y="5492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2057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</a:t>
            </a:r>
            <a:r>
              <a:rPr lang="it-IT" sz="1200" kern="0" dirty="0" err="1" smtClean="0">
                <a:solidFill>
                  <a:srgbClr val="000066"/>
                </a:solidFill>
              </a:rPr>
              <a:t>3</a:t>
            </a:r>
            <a:r>
              <a:rPr lang="it-IT" sz="1200" kern="0" dirty="0" smtClean="0">
                <a:solidFill>
                  <a:srgbClr val="000066"/>
                </a:solidFill>
              </a:rPr>
              <a:t>: Contabilità finanziaria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1905001" y="836577"/>
            <a:ext cx="54419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Modulo </a:t>
            </a:r>
            <a:r>
              <a:rPr lang="it-IT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3</a:t>
            </a: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: </a:t>
            </a:r>
            <a:r>
              <a:rPr lang="it-IT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Liquidazione Nativa</a:t>
            </a:r>
            <a:endParaRPr lang="it-IT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9" name="Segnaposto numero diapositiva 18"/>
          <p:cNvSpPr>
            <a:spLocks noGrp="1"/>
          </p:cNvSpPr>
          <p:nvPr>
            <p:ph type="sldNum" sz="quarter" idx="12"/>
          </p:nvPr>
        </p:nvSpPr>
        <p:spPr>
          <a:xfrm>
            <a:off x="4286248" y="6500834"/>
            <a:ext cx="490494" cy="357166"/>
          </a:xfrm>
        </p:spPr>
        <p:txBody>
          <a:bodyPr/>
          <a:lstStyle/>
          <a:p>
            <a:pPr>
              <a:defRPr/>
            </a:pPr>
            <a:fld id="{2A7EF05B-153E-47C2-AE8D-49EE4367AF85}" type="slidenum">
              <a:rPr lang="it-IT" smtClean="0">
                <a:solidFill>
                  <a:srgbClr val="4BACB3"/>
                </a:solidFill>
              </a:rPr>
              <a:pPr>
                <a:defRPr/>
              </a:pPr>
              <a:t>17</a:t>
            </a:fld>
            <a:endParaRPr lang="it-IT" dirty="0">
              <a:solidFill>
                <a:srgbClr val="4BACB3"/>
              </a:solidFill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3657600" y="5557827"/>
            <a:ext cx="5486400" cy="766773"/>
          </a:xfrm>
          <a:prstGeom prst="rect">
            <a:avLst/>
          </a:prstGeom>
          <a:noFill/>
          <a:ln w="6350">
            <a:solidFill>
              <a:srgbClr val="000066"/>
            </a:solidFill>
            <a:miter lim="800000"/>
            <a:headEnd/>
            <a:tailEnd/>
          </a:ln>
          <a:effectLst>
            <a:innerShdw blurRad="63500" dist="50800" dir="2700000">
              <a:schemeClr val="accent2">
                <a:alpha val="62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2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it-IT" kern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Ogni liquidazione può  essere annullata (LIQDEL)o subire una variazione (LIQVAR)</a:t>
            </a:r>
            <a:endParaRPr lang="it-IT" kern="0" noProof="0" dirty="0" smtClean="0">
              <a:ln w="1905"/>
              <a:solidFill>
                <a:srgbClr val="00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8" name="Freccia circolare a sinistra 17"/>
          <p:cNvSpPr/>
          <p:nvPr/>
        </p:nvSpPr>
        <p:spPr bwMode="auto">
          <a:xfrm flipH="1" flipV="1">
            <a:off x="2120879" y="4114800"/>
            <a:ext cx="1460521" cy="1752626"/>
          </a:xfrm>
          <a:prstGeom prst="curvedLeftArrow">
            <a:avLst>
              <a:gd name="adj1" fmla="val 26479"/>
              <a:gd name="adj2" fmla="val 50000"/>
              <a:gd name="adj3" fmla="val 33736"/>
            </a:avLst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57675" y="6496050"/>
            <a:ext cx="533400" cy="361950"/>
          </a:xfrm>
        </p:spPr>
        <p:txBody>
          <a:bodyPr/>
          <a:lstStyle/>
          <a:p>
            <a:pPr>
              <a:defRPr/>
            </a:pPr>
            <a:fld id="{94385699-2513-45F9-A647-4FB0C5D9D328}" type="slidenum">
              <a:rPr lang="it-IT" smtClean="0">
                <a:solidFill>
                  <a:schemeClr val="accent1">
                    <a:lumMod val="50000"/>
                  </a:schemeClr>
                </a:solidFill>
              </a:rPr>
              <a:pPr>
                <a:defRPr/>
              </a:pPr>
              <a:t>18</a:t>
            </a:fld>
            <a:endParaRPr lang="it-IT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179388" y="247650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74625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6659563" y="46355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1: Introduzione a Oracle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3567890" y="381000"/>
            <a:ext cx="32139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Modulo </a:t>
            </a:r>
            <a:r>
              <a:rPr lang="it-IT" sz="2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3</a:t>
            </a:r>
            <a:endParaRPr lang="it-IT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993726" y="1550075"/>
            <a:ext cx="6896100" cy="4524316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22900" lvl="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Ricercare </a:t>
            </a:r>
            <a:r>
              <a:rPr lang="it-IT" dirty="0" smtClean="0">
                <a:solidFill>
                  <a:srgbClr val="000066"/>
                </a:solidFill>
              </a:rPr>
              <a:t>nella maschera Impegno il proprio impegno attraverso il numero</a:t>
            </a:r>
            <a:endParaRPr lang="it-IT" dirty="0" smtClean="0">
              <a:solidFill>
                <a:srgbClr val="000066"/>
              </a:solidFill>
            </a:endParaRPr>
          </a:p>
          <a:p>
            <a:pPr marL="522900" lvl="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Ricercare con Scheda Contabile e </a:t>
            </a:r>
            <a:r>
              <a:rPr lang="it-IT" dirty="0" smtClean="0">
                <a:solidFill>
                  <a:srgbClr val="000066"/>
                </a:solidFill>
              </a:rPr>
              <a:t>Dettagli Movimenti l’impegno</a:t>
            </a:r>
            <a:endParaRPr lang="it-IT" dirty="0" smtClean="0">
              <a:solidFill>
                <a:srgbClr val="000066"/>
              </a:solidFill>
            </a:endParaRPr>
          </a:p>
          <a:p>
            <a:pPr marL="52290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Entrare in dettaglio Pratica e verificare l’esistenza del numero di autorizzazione dell’impegno</a:t>
            </a:r>
          </a:p>
          <a:p>
            <a:pPr marL="52290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Generare una liquidazione di 50 euro per l’impegno e sottometterla</a:t>
            </a:r>
          </a:p>
          <a:p>
            <a:pPr marL="52290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Entrare in dettaglio Pratica e verificare l’esistenza della liquidazione</a:t>
            </a:r>
          </a:p>
          <a:p>
            <a:pPr marL="52290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Generare una variazione positiva dell’impegno di 10 euro</a:t>
            </a:r>
          </a:p>
          <a:p>
            <a:pPr marL="522900" indent="-342900"/>
            <a:endParaRPr lang="it-IT" dirty="0" smtClean="0">
              <a:solidFill>
                <a:srgbClr val="000066"/>
              </a:solidFill>
            </a:endParaRPr>
          </a:p>
          <a:p>
            <a:pPr marL="522900" indent="-342900">
              <a:buFont typeface="+mj-lt"/>
              <a:buAutoNum type="arabicPeriod"/>
            </a:pPr>
            <a:endParaRPr lang="it-IT" dirty="0" smtClean="0">
              <a:solidFill>
                <a:srgbClr val="000066"/>
              </a:solidFill>
            </a:endParaRPr>
          </a:p>
          <a:p>
            <a:pPr marL="522900" indent="-342900">
              <a:buFont typeface="+mj-lt"/>
              <a:buAutoNum type="arabicPeriod"/>
            </a:pPr>
            <a:endParaRPr lang="it-IT" dirty="0" smtClean="0">
              <a:solidFill>
                <a:srgbClr val="000066"/>
              </a:solidFill>
            </a:endParaRPr>
          </a:p>
          <a:p>
            <a:pPr marL="522900" indent="-342900">
              <a:buFont typeface="+mj-lt"/>
              <a:buAutoNum type="arabicPeriod"/>
            </a:pPr>
            <a:endParaRPr lang="it-IT" dirty="0" smtClean="0">
              <a:solidFill>
                <a:srgbClr val="000066"/>
              </a:solidFill>
            </a:endParaRPr>
          </a:p>
          <a:p>
            <a:pPr marL="522900" lvl="0" indent="-342900">
              <a:buFont typeface="+mj-lt"/>
              <a:buAutoNum type="arabicPeriod"/>
            </a:pPr>
            <a:endParaRPr lang="it-IT" dirty="0" smtClean="0">
              <a:solidFill>
                <a:srgbClr val="000066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1285830" y="914400"/>
            <a:ext cx="1865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ln w="11430"/>
                <a:solidFill>
                  <a:srgbClr val="FF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Esercitazione</a:t>
            </a:r>
            <a:r>
              <a:rPr lang="it-I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 </a:t>
            </a:r>
            <a:r>
              <a:rPr lang="it-IT" b="1" dirty="0" smtClean="0">
                <a:ln w="11430"/>
                <a:solidFill>
                  <a:srgbClr val="FF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2</a:t>
            </a:r>
            <a:r>
              <a:rPr lang="it-I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492" y="1493811"/>
            <a:ext cx="4965768" cy="454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auto">
          <a:xfrm>
            <a:off x="179388" y="7302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sz="1600" dirty="0"/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6689754" y="215856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 dirty="0"/>
              <a:t> </a:t>
            </a:r>
            <a:r>
              <a:rPr lang="it-IT" dirty="0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15" name="Rectangle 4"/>
          <p:cNvSpPr txBox="1">
            <a:spLocks noChangeArrowheads="1"/>
          </p:cNvSpPr>
          <p:nvPr/>
        </p:nvSpPr>
        <p:spPr bwMode="auto">
          <a:xfrm>
            <a:off x="3184506" y="2552688"/>
            <a:ext cx="5596051" cy="3797352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66"/>
            </a:solidFill>
            <a:miter lim="800000"/>
            <a:headEnd/>
            <a:tailEnd/>
          </a:ln>
          <a:effectLst>
            <a:innerShdw blurRad="63500" dist="50800" dir="2700000">
              <a:schemeClr val="accent2">
                <a:alpha val="62000"/>
              </a:schemeClr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533400" marR="0" lvl="0" indent="-3587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it-IT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Rettangolo 15"/>
          <p:cNvSpPr/>
          <p:nvPr/>
        </p:nvSpPr>
        <p:spPr bwMode="auto">
          <a:xfrm>
            <a:off x="3440097" y="2844792"/>
            <a:ext cx="1168416" cy="730260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triangle" w="lg" len="lg"/>
            <a:tailEnd type="none" w="lg" len="lg"/>
          </a:ln>
          <a:effectLst>
            <a:innerShdw blurRad="63500" dist="50800" dir="2700000">
              <a:srgbClr val="000099">
                <a:alpha val="50000"/>
              </a:srgbClr>
            </a:inn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Documento</a:t>
            </a:r>
            <a:endParaRPr lang="it-IT" sz="14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da pagare</a:t>
            </a:r>
          </a:p>
        </p:txBody>
      </p:sp>
      <p:sp>
        <p:nvSpPr>
          <p:cNvPr id="17" name="Rettangolo 16"/>
          <p:cNvSpPr/>
          <p:nvPr/>
        </p:nvSpPr>
        <p:spPr bwMode="auto">
          <a:xfrm>
            <a:off x="4754565" y="2844792"/>
            <a:ext cx="1168416" cy="730260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triangle" w="lg" len="lg"/>
            <a:tailEnd type="none" w="lg" len="lg"/>
          </a:ln>
          <a:effectLst>
            <a:innerShdw blurRad="63500" dist="50800" dir="2700000">
              <a:srgbClr val="000099">
                <a:alpha val="50000"/>
              </a:srgbClr>
            </a:inn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Impegno</a:t>
            </a:r>
          </a:p>
        </p:txBody>
      </p:sp>
      <p:sp>
        <p:nvSpPr>
          <p:cNvPr id="18" name="Rettangolo 17"/>
          <p:cNvSpPr/>
          <p:nvPr/>
        </p:nvSpPr>
        <p:spPr bwMode="auto">
          <a:xfrm>
            <a:off x="4097331" y="4159260"/>
            <a:ext cx="1168416" cy="730260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triangle" w="lg" len="lg"/>
            <a:tailEnd type="none" w="lg" len="lg"/>
          </a:ln>
          <a:effectLst>
            <a:innerShdw blurRad="63500" dist="50800" dir="2700000">
              <a:srgbClr val="000099">
                <a:alpha val="50000"/>
              </a:srgbClr>
            </a:inn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TFP</a:t>
            </a:r>
          </a:p>
        </p:txBody>
      </p:sp>
      <p:sp>
        <p:nvSpPr>
          <p:cNvPr id="19" name="Rettangolo 18"/>
          <p:cNvSpPr/>
          <p:nvPr/>
        </p:nvSpPr>
        <p:spPr bwMode="auto">
          <a:xfrm>
            <a:off x="5411799" y="5400702"/>
            <a:ext cx="1168416" cy="730260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triangle" w="lg" len="lg"/>
            <a:tailEnd type="none" w="lg" len="lg"/>
          </a:ln>
          <a:effectLst>
            <a:innerShdw blurRad="63500" dist="50800" dir="2700000">
              <a:srgbClr val="000099">
                <a:alpha val="50000"/>
              </a:srgbClr>
            </a:inn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MANDATO</a:t>
            </a:r>
          </a:p>
        </p:txBody>
      </p:sp>
      <p:sp>
        <p:nvSpPr>
          <p:cNvPr id="20" name="Rettangolo 19"/>
          <p:cNvSpPr/>
          <p:nvPr/>
        </p:nvSpPr>
        <p:spPr bwMode="auto">
          <a:xfrm>
            <a:off x="6142059" y="2844792"/>
            <a:ext cx="1168416" cy="730260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triangle" w="lg" len="lg"/>
            <a:tailEnd type="none" w="lg" len="lg"/>
          </a:ln>
          <a:effectLst>
            <a:innerShdw blurRad="63500" dist="50800" dir="2700000">
              <a:srgbClr val="000099">
                <a:alpha val="50000"/>
              </a:srgbClr>
            </a:inn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Documento</a:t>
            </a:r>
            <a:endParaRPr lang="it-IT" sz="14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da pagare</a:t>
            </a:r>
          </a:p>
        </p:txBody>
      </p:sp>
      <p:sp>
        <p:nvSpPr>
          <p:cNvPr id="21" name="Rettangolo 20"/>
          <p:cNvSpPr/>
          <p:nvPr/>
        </p:nvSpPr>
        <p:spPr bwMode="auto">
          <a:xfrm>
            <a:off x="7456527" y="2844792"/>
            <a:ext cx="1168416" cy="730260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triangle" w="lg" len="lg"/>
            <a:tailEnd type="none" w="lg" len="lg"/>
          </a:ln>
          <a:effectLst>
            <a:innerShdw blurRad="63500" dist="50800" dir="2700000">
              <a:srgbClr val="000099">
                <a:alpha val="50000"/>
              </a:srgbClr>
            </a:inn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Impegno</a:t>
            </a:r>
          </a:p>
        </p:txBody>
      </p:sp>
      <p:sp>
        <p:nvSpPr>
          <p:cNvPr id="22" name="Rettangolo 21"/>
          <p:cNvSpPr/>
          <p:nvPr/>
        </p:nvSpPr>
        <p:spPr bwMode="auto">
          <a:xfrm>
            <a:off x="6799293" y="4159260"/>
            <a:ext cx="1168416" cy="730260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triangle" w="lg" len="lg"/>
            <a:tailEnd type="none" w="lg" len="lg"/>
          </a:ln>
          <a:effectLst>
            <a:innerShdw blurRad="63500" dist="50800" dir="2700000">
              <a:srgbClr val="000099">
                <a:alpha val="50000"/>
              </a:srgbClr>
            </a:inn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</a:rPr>
              <a:t>TFP</a:t>
            </a:r>
          </a:p>
        </p:txBody>
      </p:sp>
      <p:cxnSp>
        <p:nvCxnSpPr>
          <p:cNvPr id="29" name="Connettore 4 28"/>
          <p:cNvCxnSpPr>
            <a:stCxn id="16" idx="2"/>
            <a:endCxn id="18" idx="0"/>
          </p:cNvCxnSpPr>
          <p:nvPr/>
        </p:nvCxnSpPr>
        <p:spPr bwMode="auto">
          <a:xfrm rot="16200000" flipH="1">
            <a:off x="4060818" y="3538539"/>
            <a:ext cx="584208" cy="65723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9050" cap="flat" cmpd="sng" algn="ctr">
            <a:solidFill>
              <a:srgbClr val="000066"/>
            </a:solidFill>
            <a:prstDash val="solid"/>
            <a:round/>
            <a:headEnd type="none" w="lg" len="lg"/>
            <a:tailEnd type="triangle"/>
          </a:ln>
          <a:effectLst/>
        </p:spPr>
      </p:cxnSp>
      <p:cxnSp>
        <p:nvCxnSpPr>
          <p:cNvPr id="30" name="Connettore 4 29"/>
          <p:cNvCxnSpPr>
            <a:stCxn id="17" idx="2"/>
            <a:endCxn id="18" idx="0"/>
          </p:cNvCxnSpPr>
          <p:nvPr/>
        </p:nvCxnSpPr>
        <p:spPr bwMode="auto">
          <a:xfrm rot="5400000">
            <a:off x="4718052" y="3538539"/>
            <a:ext cx="584208" cy="65723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9050" cap="flat" cmpd="sng" algn="ctr">
            <a:solidFill>
              <a:srgbClr val="000066"/>
            </a:solidFill>
            <a:prstDash val="solid"/>
            <a:round/>
            <a:headEnd type="none" w="lg" len="lg"/>
            <a:tailEnd type="triangle"/>
          </a:ln>
          <a:effectLst/>
        </p:spPr>
      </p:cxnSp>
      <p:cxnSp>
        <p:nvCxnSpPr>
          <p:cNvPr id="45" name="Connettore 4 44"/>
          <p:cNvCxnSpPr>
            <a:stCxn id="20" idx="2"/>
            <a:endCxn id="22" idx="0"/>
          </p:cNvCxnSpPr>
          <p:nvPr/>
        </p:nvCxnSpPr>
        <p:spPr bwMode="auto">
          <a:xfrm rot="16200000" flipH="1">
            <a:off x="6762780" y="3538539"/>
            <a:ext cx="584208" cy="65723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9050" cap="flat" cmpd="sng" algn="ctr">
            <a:solidFill>
              <a:srgbClr val="000066"/>
            </a:solidFill>
            <a:prstDash val="solid"/>
            <a:round/>
            <a:headEnd type="none" w="lg" len="lg"/>
            <a:tailEnd type="triangle"/>
          </a:ln>
          <a:effectLst/>
        </p:spPr>
      </p:cxnSp>
      <p:cxnSp>
        <p:nvCxnSpPr>
          <p:cNvPr id="48" name="Connettore 4 47"/>
          <p:cNvCxnSpPr>
            <a:stCxn id="21" idx="2"/>
            <a:endCxn id="22" idx="0"/>
          </p:cNvCxnSpPr>
          <p:nvPr/>
        </p:nvCxnSpPr>
        <p:spPr bwMode="auto">
          <a:xfrm rot="5400000">
            <a:off x="7420014" y="3538539"/>
            <a:ext cx="584208" cy="65723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9050" cap="flat" cmpd="sng" algn="ctr">
            <a:solidFill>
              <a:srgbClr val="000066"/>
            </a:solidFill>
            <a:prstDash val="solid"/>
            <a:round/>
            <a:headEnd type="none" w="lg" len="lg"/>
            <a:tailEnd type="triangle"/>
          </a:ln>
          <a:effectLst/>
        </p:spPr>
      </p:cxnSp>
      <p:cxnSp>
        <p:nvCxnSpPr>
          <p:cNvPr id="52" name="Connettore 4 51"/>
          <p:cNvCxnSpPr>
            <a:stCxn id="22" idx="2"/>
            <a:endCxn id="19" idx="0"/>
          </p:cNvCxnSpPr>
          <p:nvPr/>
        </p:nvCxnSpPr>
        <p:spPr bwMode="auto">
          <a:xfrm rot="5400000">
            <a:off x="6434163" y="4451364"/>
            <a:ext cx="511182" cy="1387494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9050" cap="flat" cmpd="sng" algn="ctr">
            <a:solidFill>
              <a:srgbClr val="000066"/>
            </a:solidFill>
            <a:prstDash val="solid"/>
            <a:round/>
            <a:headEnd type="none" w="lg" len="lg"/>
            <a:tailEnd type="triangle"/>
          </a:ln>
          <a:effectLst/>
        </p:spPr>
      </p:cxnSp>
      <p:cxnSp>
        <p:nvCxnSpPr>
          <p:cNvPr id="55" name="Connettore 4 54"/>
          <p:cNvCxnSpPr>
            <a:stCxn id="18" idx="2"/>
            <a:endCxn id="19" idx="0"/>
          </p:cNvCxnSpPr>
          <p:nvPr/>
        </p:nvCxnSpPr>
        <p:spPr bwMode="auto">
          <a:xfrm rot="16200000" flipH="1">
            <a:off x="5083182" y="4487877"/>
            <a:ext cx="511182" cy="131446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19050" cap="flat" cmpd="sng" algn="ctr">
            <a:solidFill>
              <a:srgbClr val="000066"/>
            </a:solidFill>
            <a:prstDash val="solid"/>
            <a:round/>
            <a:headEnd type="none" w="lg" len="lg"/>
            <a:tailEnd type="triangle"/>
          </a:ln>
          <a:effectLst/>
        </p:spPr>
      </p:cxnSp>
      <p:sp>
        <p:nvSpPr>
          <p:cNvPr id="26" name="Rettangolo 25"/>
          <p:cNvSpPr/>
          <p:nvPr/>
        </p:nvSpPr>
        <p:spPr>
          <a:xfrm>
            <a:off x="1981200" y="685800"/>
            <a:ext cx="7162800" cy="533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TFP: </a:t>
            </a:r>
            <a:r>
              <a:rPr lang="it-I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Transazione Finanziaria di Pagamento</a:t>
            </a:r>
            <a:endParaRPr lang="it-I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0"/>
          <p:cNvSpPr>
            <a:spLocks noChangeArrowheads="1"/>
          </p:cNvSpPr>
          <p:nvPr/>
        </p:nvSpPr>
        <p:spPr bwMode="auto">
          <a:xfrm>
            <a:off x="179388" y="33337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64163" y="6497638"/>
            <a:ext cx="3455987" cy="360362"/>
          </a:xfrm>
        </p:spPr>
        <p:txBody>
          <a:bodyPr/>
          <a:lstStyle/>
          <a:p>
            <a:pPr algn="r" eaLnBrk="1" hangingPunct="1"/>
            <a:r>
              <a:rPr lang="it-IT" sz="1400" dirty="0" smtClean="0">
                <a:solidFill>
                  <a:schemeClr val="accent2"/>
                </a:solidFill>
              </a:rPr>
              <a:t>Istituto Nazionale di Fisica Nucleare</a:t>
            </a:r>
          </a:p>
        </p:txBody>
      </p:sp>
      <p:sp>
        <p:nvSpPr>
          <p:cNvPr id="2053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6035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15"/>
          <p:cNvSpPr>
            <a:spLocks noChangeArrowheads="1"/>
          </p:cNvSpPr>
          <p:nvPr/>
        </p:nvSpPr>
        <p:spPr bwMode="auto">
          <a:xfrm>
            <a:off x="6659563" y="5492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2057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</a:t>
            </a:r>
            <a:r>
              <a:rPr lang="it-IT" sz="1200" kern="0" dirty="0" err="1" smtClean="0">
                <a:solidFill>
                  <a:srgbClr val="000066"/>
                </a:solidFill>
              </a:rPr>
              <a:t>3</a:t>
            </a:r>
            <a:r>
              <a:rPr lang="it-IT" sz="1200" kern="0" dirty="0" smtClean="0">
                <a:solidFill>
                  <a:srgbClr val="000066"/>
                </a:solidFill>
              </a:rPr>
              <a:t>: Contabilità finanziaria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2782863" y="836577"/>
            <a:ext cx="45641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Modulo </a:t>
            </a:r>
            <a:r>
              <a:rPr lang="it-IT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3</a:t>
            </a:r>
            <a:endParaRPr lang="it-I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2059" name="Rettangolo 13"/>
          <p:cNvSpPr>
            <a:spLocks noChangeArrowheads="1"/>
          </p:cNvSpPr>
          <p:nvPr/>
        </p:nvSpPr>
        <p:spPr bwMode="auto">
          <a:xfrm>
            <a:off x="2698312" y="2286000"/>
            <a:ext cx="3473888" cy="181588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33400" indent="-358775">
              <a:buFont typeface="Wingdings" pitchFamily="2" charset="2"/>
              <a:buChar char="§"/>
            </a:pPr>
            <a:endParaRPr lang="it-IT" sz="1600" dirty="0" smtClean="0">
              <a:solidFill>
                <a:srgbClr val="000066"/>
              </a:solidFill>
            </a:endParaRPr>
          </a:p>
          <a:p>
            <a:pPr marL="533400" indent="-358775"/>
            <a:r>
              <a:rPr lang="it-IT" sz="1600" dirty="0" smtClean="0">
                <a:solidFill>
                  <a:srgbClr val="000066"/>
                </a:solidFill>
              </a:rPr>
              <a:t>Filiera nativa</a:t>
            </a:r>
          </a:p>
          <a:p>
            <a:pPr marL="533400" indent="-358775">
              <a:buFont typeface="Wingdings" pitchFamily="2" charset="2"/>
              <a:buChar char="§"/>
            </a:pPr>
            <a:r>
              <a:rPr lang="it-IT" sz="1600" dirty="0" smtClean="0">
                <a:solidFill>
                  <a:srgbClr val="000066"/>
                </a:solidFill>
              </a:rPr>
              <a:t>Impegno</a:t>
            </a:r>
          </a:p>
          <a:p>
            <a:pPr marL="533400" indent="-358775">
              <a:buFont typeface="Wingdings" pitchFamily="2" charset="2"/>
              <a:buChar char="§"/>
            </a:pPr>
            <a:r>
              <a:rPr lang="it-IT" sz="1600" dirty="0" smtClean="0">
                <a:solidFill>
                  <a:srgbClr val="000066"/>
                </a:solidFill>
              </a:rPr>
              <a:t>Liquidazione</a:t>
            </a:r>
          </a:p>
          <a:p>
            <a:pPr marL="533400" indent="-358775">
              <a:buFont typeface="Wingdings" pitchFamily="2" charset="2"/>
              <a:buChar char="§"/>
            </a:pPr>
            <a:r>
              <a:rPr lang="it-IT" sz="1600" dirty="0" smtClean="0">
                <a:solidFill>
                  <a:srgbClr val="000066"/>
                </a:solidFill>
              </a:rPr>
              <a:t>Pagamento</a:t>
            </a:r>
          </a:p>
          <a:p>
            <a:pPr marL="533400" indent="-358775">
              <a:buFont typeface="Wingdings" pitchFamily="2" charset="2"/>
              <a:buChar char="§"/>
            </a:pPr>
            <a:r>
              <a:rPr lang="it-IT" sz="1600" dirty="0" smtClean="0">
                <a:solidFill>
                  <a:srgbClr val="000066"/>
                </a:solidFill>
              </a:rPr>
              <a:t>Rettifiche ed errori</a:t>
            </a:r>
          </a:p>
          <a:p>
            <a:pPr marL="533400" indent="-358775"/>
            <a:endParaRPr lang="it-IT" sz="1600" dirty="0" smtClean="0">
              <a:solidFill>
                <a:srgbClr val="000066"/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373005" y="2286000"/>
            <a:ext cx="17253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Applicazioni</a:t>
            </a:r>
            <a:endParaRPr lang="it-IT" sz="2000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" name="Freccia curva 16"/>
          <p:cNvSpPr/>
          <p:nvPr/>
        </p:nvSpPr>
        <p:spPr bwMode="auto">
          <a:xfrm rot="10800000" flipH="1">
            <a:off x="1066752" y="2895600"/>
            <a:ext cx="714375" cy="714375"/>
          </a:xfrm>
          <a:prstGeom prst="bentArrow">
            <a:avLst>
              <a:gd name="adj1" fmla="val 33485"/>
              <a:gd name="adj2" fmla="val 34030"/>
              <a:gd name="adj3" fmla="val 42697"/>
              <a:gd name="adj4" fmla="val 42538"/>
            </a:avLst>
          </a:prstGeom>
          <a:solidFill>
            <a:schemeClr val="accent1"/>
          </a:solidFill>
          <a:ln w="28575" cap="flat" cmpd="sng" algn="ctr">
            <a:solidFill>
              <a:srgbClr val="000066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19" name="Segnaposto numero diapositiva 18"/>
          <p:cNvSpPr>
            <a:spLocks noGrp="1"/>
          </p:cNvSpPr>
          <p:nvPr>
            <p:ph type="sldNum" sz="quarter" idx="12"/>
          </p:nvPr>
        </p:nvSpPr>
        <p:spPr>
          <a:xfrm>
            <a:off x="4286248" y="6500834"/>
            <a:ext cx="490494" cy="357166"/>
          </a:xfrm>
        </p:spPr>
        <p:txBody>
          <a:bodyPr/>
          <a:lstStyle/>
          <a:p>
            <a:pPr>
              <a:defRPr/>
            </a:pPr>
            <a:fld id="{2A7EF05B-153E-47C2-AE8D-49EE4367AF85}" type="slidenum">
              <a:rPr lang="it-IT" smtClean="0">
                <a:solidFill>
                  <a:srgbClr val="4BACB3"/>
                </a:solidFill>
              </a:rPr>
              <a:pPr>
                <a:defRPr/>
              </a:pPr>
              <a:t>2</a:t>
            </a:fld>
            <a:endParaRPr lang="it-IT" dirty="0">
              <a:solidFill>
                <a:srgbClr val="4BACB3"/>
              </a:solidFill>
            </a:endParaRPr>
          </a:p>
        </p:txBody>
      </p:sp>
      <p:sp>
        <p:nvSpPr>
          <p:cNvPr id="18" name="Rettangolo 13"/>
          <p:cNvSpPr>
            <a:spLocks noChangeArrowheads="1"/>
          </p:cNvSpPr>
          <p:nvPr/>
        </p:nvSpPr>
        <p:spPr bwMode="auto">
          <a:xfrm>
            <a:off x="2692368" y="4572000"/>
            <a:ext cx="4927632" cy="107721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33400" indent="-358775"/>
            <a:endParaRPr lang="it-IT" sz="1600" dirty="0" smtClean="0">
              <a:solidFill>
                <a:srgbClr val="000066"/>
              </a:solidFill>
            </a:endParaRPr>
          </a:p>
          <a:p>
            <a:pPr marL="533400" indent="-358775">
              <a:buFont typeface="Wingdings" pitchFamily="2" charset="2"/>
              <a:buChar char="§"/>
            </a:pPr>
            <a:r>
              <a:rPr lang="it-IT" sz="1600" dirty="0" smtClean="0">
                <a:solidFill>
                  <a:srgbClr val="000066"/>
                </a:solidFill>
              </a:rPr>
              <a:t>La gestione delle richieste (stampe e </a:t>
            </a:r>
            <a:r>
              <a:rPr lang="it-IT" sz="1600" dirty="0" err="1" smtClean="0">
                <a:solidFill>
                  <a:srgbClr val="000066"/>
                </a:solidFill>
              </a:rPr>
              <a:t>batch</a:t>
            </a:r>
            <a:r>
              <a:rPr lang="it-IT" sz="1600" dirty="0" smtClean="0">
                <a:solidFill>
                  <a:srgbClr val="000066"/>
                </a:solidFill>
              </a:rPr>
              <a:t>)</a:t>
            </a:r>
          </a:p>
          <a:p>
            <a:pPr marL="533400" indent="-358775">
              <a:buFont typeface="Wingdings" pitchFamily="2" charset="2"/>
              <a:buChar char="§"/>
            </a:pPr>
            <a:r>
              <a:rPr lang="it-IT" sz="1600" dirty="0" smtClean="0">
                <a:solidFill>
                  <a:srgbClr val="000066"/>
                </a:solidFill>
              </a:rPr>
              <a:t>Mandati e Reversali</a:t>
            </a:r>
          </a:p>
          <a:p>
            <a:pPr marL="533400" indent="-358775"/>
            <a:endParaRPr lang="it-IT" sz="1600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auto">
          <a:xfrm>
            <a:off x="179388" y="7302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sz="1600" dirty="0"/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6689754" y="215856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 dirty="0"/>
              <a:t> </a:t>
            </a:r>
            <a:r>
              <a:rPr lang="it-IT" dirty="0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26" name="Rettangolo 25"/>
          <p:cNvSpPr/>
          <p:nvPr/>
        </p:nvSpPr>
        <p:spPr>
          <a:xfrm>
            <a:off x="1981200" y="685800"/>
            <a:ext cx="7162800" cy="533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TFP: </a:t>
            </a:r>
            <a:r>
              <a:rPr lang="it-I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Transazione Finanziaria di Pagamento</a:t>
            </a:r>
            <a:endParaRPr lang="it-I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083" y="1420785"/>
            <a:ext cx="7095371" cy="485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Rettangolo 26"/>
          <p:cNvSpPr/>
          <p:nvPr/>
        </p:nvSpPr>
        <p:spPr>
          <a:xfrm>
            <a:off x="3768714" y="3903669"/>
            <a:ext cx="4710177" cy="1908215"/>
          </a:xfrm>
          <a:prstGeom prst="rect">
            <a:avLst/>
          </a:prstGeom>
          <a:solidFill>
            <a:srgbClr val="BDE3FF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it-IT" sz="2000" b="1" spc="50" dirty="0" smtClean="0">
                <a:ln w="11430"/>
                <a:solidFill>
                  <a:schemeClr val="accent2">
                    <a:lumMod val="50000"/>
                  </a:schemeClr>
                </a:solidFill>
              </a:rPr>
              <a:t>Trova</a:t>
            </a:r>
            <a:r>
              <a:rPr lang="it-IT" sz="2000" spc="50" dirty="0" smtClean="0">
                <a:ln w="11430"/>
                <a:solidFill>
                  <a:schemeClr val="accent2">
                    <a:lumMod val="50000"/>
                  </a:schemeClr>
                </a:solidFill>
              </a:rPr>
              <a:t> per selezionare tutte le TFP in attesa di mandato</a:t>
            </a:r>
          </a:p>
          <a:p>
            <a:pPr marL="342900" indent="-342900"/>
            <a:endParaRPr lang="it-IT" sz="2000" spc="50" dirty="0" smtClean="0">
              <a:ln w="11430"/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it-IT" sz="2000" b="1" spc="50" dirty="0" smtClean="0">
                <a:ln w="11430"/>
                <a:solidFill>
                  <a:schemeClr val="accent2">
                    <a:lumMod val="50000"/>
                  </a:schemeClr>
                </a:solidFill>
              </a:rPr>
              <a:t>F11</a:t>
            </a:r>
            <a:r>
              <a:rPr lang="it-IT" sz="2000" spc="50" dirty="0" smtClean="0">
                <a:ln w="11430"/>
                <a:solidFill>
                  <a:schemeClr val="accent2">
                    <a:lumMod val="50000"/>
                  </a:schemeClr>
                </a:solidFill>
              </a:rPr>
              <a:t> per inserire criteri di ricerca da eseguire con </a:t>
            </a:r>
            <a:r>
              <a:rPr lang="it-IT" sz="2000" b="1" spc="50" dirty="0" smtClean="0">
                <a:ln w="11430"/>
                <a:solidFill>
                  <a:schemeClr val="accent2">
                    <a:lumMod val="50000"/>
                  </a:schemeClr>
                </a:solidFill>
              </a:rPr>
              <a:t>CTRL-F11</a:t>
            </a:r>
            <a:r>
              <a:rPr lang="it-IT" sz="2000" spc="50" dirty="0" smtClean="0">
                <a:ln w="11430"/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marL="342900" indent="-342900">
              <a:buFont typeface="Wingdings" pitchFamily="2" charset="2"/>
              <a:buChar char="q"/>
            </a:pPr>
            <a:endParaRPr lang="it-IT" spc="50" dirty="0" smtClean="0">
              <a:ln w="11430"/>
              <a:solidFill>
                <a:srgbClr val="000066"/>
              </a:solidFill>
            </a:endParaRPr>
          </a:p>
        </p:txBody>
      </p:sp>
      <p:sp>
        <p:nvSpPr>
          <p:cNvPr id="28" name="Freccia in giù 12"/>
          <p:cNvSpPr/>
          <p:nvPr/>
        </p:nvSpPr>
        <p:spPr bwMode="auto">
          <a:xfrm rot="1325783">
            <a:off x="2667120" y="1644698"/>
            <a:ext cx="620721" cy="1058877"/>
          </a:xfrm>
          <a:prstGeom prst="downArrow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Ovale 30"/>
          <p:cNvSpPr/>
          <p:nvPr/>
        </p:nvSpPr>
        <p:spPr bwMode="auto">
          <a:xfrm>
            <a:off x="1981200" y="2590800"/>
            <a:ext cx="1828800" cy="477843"/>
          </a:xfrm>
          <a:prstGeom prst="ellipse">
            <a:avLst/>
          </a:prstGeom>
          <a:noFill/>
          <a:ln w="28575" cap="flat" cmpd="sng" algn="ctr">
            <a:solidFill>
              <a:srgbClr val="000066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9" descr="Picture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41918"/>
            <a:ext cx="9144000" cy="5158882"/>
          </a:xfrm>
          <a:prstGeom prst="rect">
            <a:avLst/>
          </a:prstGeom>
        </p:spPr>
      </p:pic>
      <p:sp>
        <p:nvSpPr>
          <p:cNvPr id="6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auto">
          <a:xfrm>
            <a:off x="179388" y="7302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sz="1600" dirty="0"/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6689754" y="215856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 dirty="0"/>
              <a:t> </a:t>
            </a:r>
            <a:r>
              <a:rPr lang="it-IT" dirty="0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26" name="Rettangolo 25"/>
          <p:cNvSpPr/>
          <p:nvPr/>
        </p:nvSpPr>
        <p:spPr>
          <a:xfrm>
            <a:off x="1981200" y="685800"/>
            <a:ext cx="7162800" cy="533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TFP: </a:t>
            </a:r>
            <a:r>
              <a:rPr lang="it-I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Transazione Finanziaria di Pagamento</a:t>
            </a:r>
            <a:endParaRPr lang="it-I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6888595" y="5172670"/>
            <a:ext cx="5790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Lucida Calligraphy" pitchFamily="66" charset="0"/>
              </a:rPr>
              <a:t>2</a:t>
            </a:r>
            <a:endParaRPr lang="it-IT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8150274" y="2333609"/>
            <a:ext cx="4495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Lucida Calligraphy" pitchFamily="66" charset="0"/>
              </a:rPr>
              <a:t>1</a:t>
            </a:r>
            <a:endParaRPr lang="it-IT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1" name="Immagine 20" descr="Picture 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1150" y="3175000"/>
            <a:ext cx="3441700" cy="1778000"/>
          </a:xfrm>
          <a:prstGeom prst="rect">
            <a:avLst/>
          </a:prstGeom>
        </p:spPr>
      </p:pic>
      <p:sp>
        <p:nvSpPr>
          <p:cNvPr id="17" name="Ovale 16"/>
          <p:cNvSpPr/>
          <p:nvPr/>
        </p:nvSpPr>
        <p:spPr bwMode="auto">
          <a:xfrm>
            <a:off x="2819400" y="3252759"/>
            <a:ext cx="3810000" cy="2081241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Ovale 14"/>
          <p:cNvSpPr/>
          <p:nvPr/>
        </p:nvSpPr>
        <p:spPr bwMode="auto">
          <a:xfrm>
            <a:off x="7315200" y="5867400"/>
            <a:ext cx="1828800" cy="477843"/>
          </a:xfrm>
          <a:prstGeom prst="ellipse">
            <a:avLst/>
          </a:prstGeom>
          <a:noFill/>
          <a:ln w="28575" cap="flat" cmpd="sng" algn="ctr">
            <a:solidFill>
              <a:srgbClr val="000066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7" grpId="0" animBg="1"/>
      <p:bldP spid="15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752" y="179343"/>
            <a:ext cx="7183896" cy="5661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ttangolo 7"/>
          <p:cNvSpPr/>
          <p:nvPr/>
        </p:nvSpPr>
        <p:spPr>
          <a:xfrm>
            <a:off x="1143000" y="3757617"/>
            <a:ext cx="7007760" cy="1323439"/>
          </a:xfrm>
          <a:prstGeom prst="rect">
            <a:avLst/>
          </a:prstGeom>
          <a:solidFill>
            <a:srgbClr val="D9D9D9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stampa mandati e Reversali</a:t>
            </a:r>
            <a:endParaRPr lang="it-IT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5553030" y="142830"/>
            <a:ext cx="328617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28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Stampa Mandato</a:t>
            </a:r>
            <a:endParaRPr lang="it-IT" sz="2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2" name="Immagine 11" descr="Picture 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9200"/>
            <a:ext cx="9144000" cy="4872485"/>
          </a:xfrm>
          <a:prstGeom prst="rect">
            <a:avLst/>
          </a:prstGeom>
        </p:spPr>
      </p:pic>
      <p:pic>
        <p:nvPicPr>
          <p:cNvPr id="13" name="Immagine 12" descr="Picture 1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0" y="3810000"/>
            <a:ext cx="4686300" cy="1689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8856" y="1274733"/>
            <a:ext cx="5586489" cy="4904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179388" y="7302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3" name="Ovale 12"/>
          <p:cNvSpPr/>
          <p:nvPr/>
        </p:nvSpPr>
        <p:spPr bwMode="auto">
          <a:xfrm>
            <a:off x="1943064" y="179343"/>
            <a:ext cx="4454586" cy="1204929"/>
          </a:xfrm>
          <a:prstGeom prst="ellips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6659563" y="28892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1723986" y="434934"/>
            <a:ext cx="467366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Richieste</a:t>
            </a:r>
            <a:endParaRPr lang="it-IT" sz="4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5" name="Rettangolo 14"/>
          <p:cNvSpPr/>
          <p:nvPr/>
        </p:nvSpPr>
        <p:spPr bwMode="auto">
          <a:xfrm>
            <a:off x="2016090" y="1676376"/>
            <a:ext cx="839799" cy="657234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……</a:t>
            </a:r>
            <a:endParaRPr kumimoji="0" lang="it-I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1200" dirty="0" err="1" smtClean="0"/>
              <a:t>……</a:t>
            </a:r>
            <a:r>
              <a:rPr lang="it-IT" sz="1200" dirty="0" smtClean="0"/>
              <a:t>.</a:t>
            </a:r>
            <a:endParaRPr kumimoji="0" lang="it-I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Richieste</a:t>
            </a:r>
          </a:p>
        </p:txBody>
      </p:sp>
      <p:sp>
        <p:nvSpPr>
          <p:cNvPr id="16" name="Ovale 15"/>
          <p:cNvSpPr/>
          <p:nvPr/>
        </p:nvSpPr>
        <p:spPr bwMode="auto">
          <a:xfrm>
            <a:off x="5010156" y="4597416"/>
            <a:ext cx="1058877" cy="803286"/>
          </a:xfrm>
          <a:prstGeom prst="ellipse">
            <a:avLst/>
          </a:prstGeom>
          <a:noFill/>
          <a:ln w="285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3726" y="1201707"/>
            <a:ext cx="6031894" cy="529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179388" y="7302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3" name="Ovale 12"/>
          <p:cNvSpPr/>
          <p:nvPr/>
        </p:nvSpPr>
        <p:spPr bwMode="auto">
          <a:xfrm>
            <a:off x="4097330" y="179344"/>
            <a:ext cx="2300319" cy="876312"/>
          </a:xfrm>
          <a:prstGeom prst="ellipse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6659563" y="28892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3111480" y="215856"/>
            <a:ext cx="467366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Richieste</a:t>
            </a:r>
            <a:endParaRPr lang="it-IT" sz="4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Elaborazione alternativa 17"/>
          <p:cNvSpPr/>
          <p:nvPr/>
        </p:nvSpPr>
        <p:spPr bwMode="auto">
          <a:xfrm>
            <a:off x="665109" y="2479661"/>
            <a:ext cx="7047009" cy="511182"/>
          </a:xfrm>
          <a:prstGeom prst="flowChartAlternateProcess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Freccia in giù 18"/>
          <p:cNvSpPr/>
          <p:nvPr/>
        </p:nvSpPr>
        <p:spPr bwMode="auto">
          <a:xfrm>
            <a:off x="2198655" y="1457298"/>
            <a:ext cx="970637" cy="1204929"/>
          </a:xfrm>
          <a:prstGeom prst="downArrow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482544" y="727038"/>
            <a:ext cx="496642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000" b="1" dirty="0" smtClean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istral" pitchFamily="66" charset="0"/>
              </a:rPr>
              <a:t>La nostra Richiesta</a:t>
            </a:r>
            <a:r>
              <a:rPr lang="it-IT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istral" pitchFamily="66" charset="0"/>
              </a:rPr>
              <a:t> </a:t>
            </a:r>
            <a:r>
              <a:rPr lang="it-IT" sz="4000" b="1" dirty="0" smtClean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istral" pitchFamily="66" charset="0"/>
              </a:rPr>
              <a:t>elaborata</a:t>
            </a:r>
            <a:endParaRPr lang="it-IT" sz="4000" b="1" dirty="0">
              <a:ln w="17780" cmpd="sng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3732201" y="5692806"/>
            <a:ext cx="307648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4000" b="1" dirty="0" smtClean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Mistral" pitchFamily="66" charset="0"/>
              </a:rPr>
              <a:t>Visualizza </a:t>
            </a:r>
            <a:r>
              <a:rPr lang="it-IT" sz="4000" b="1" dirty="0" smtClean="0">
                <a:ln w="1778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PDF</a:t>
            </a:r>
            <a:endParaRPr lang="it-IT" sz="4000" b="1" dirty="0">
              <a:ln w="17780" cmpd="sng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j-lt"/>
            </a:endParaRPr>
          </a:p>
        </p:txBody>
      </p:sp>
      <p:sp>
        <p:nvSpPr>
          <p:cNvPr id="23" name="Elaborazione alternativa 22"/>
          <p:cNvSpPr/>
          <p:nvPr/>
        </p:nvSpPr>
        <p:spPr bwMode="auto">
          <a:xfrm>
            <a:off x="4170357" y="4487877"/>
            <a:ext cx="2373346" cy="511182"/>
          </a:xfrm>
          <a:prstGeom prst="flowChartAlternateProcess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Freccia in giù 20"/>
          <p:cNvSpPr/>
          <p:nvPr/>
        </p:nvSpPr>
        <p:spPr bwMode="auto">
          <a:xfrm rot="12238868">
            <a:off x="4746821" y="4808748"/>
            <a:ext cx="864109" cy="864109"/>
          </a:xfrm>
          <a:prstGeom prst="downArrow">
            <a:avLst/>
          </a:prstGeom>
          <a:solidFill>
            <a:schemeClr val="accent1"/>
          </a:solidFill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0"/>
          <p:cNvSpPr>
            <a:spLocks noChangeArrowheads="1"/>
          </p:cNvSpPr>
          <p:nvPr/>
        </p:nvSpPr>
        <p:spPr bwMode="auto">
          <a:xfrm>
            <a:off x="179388" y="7302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518" y="1858941"/>
            <a:ext cx="7769966" cy="43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6689754" y="215856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 dirty="0"/>
              <a:t> </a:t>
            </a:r>
            <a:r>
              <a:rPr lang="it-IT" dirty="0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14" name="Ovale 13"/>
          <p:cNvSpPr/>
          <p:nvPr/>
        </p:nvSpPr>
        <p:spPr bwMode="auto">
          <a:xfrm>
            <a:off x="3813102" y="4232286"/>
            <a:ext cx="2848014" cy="657234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e 17"/>
          <p:cNvSpPr/>
          <p:nvPr/>
        </p:nvSpPr>
        <p:spPr bwMode="auto">
          <a:xfrm>
            <a:off x="409518" y="4232286"/>
            <a:ext cx="1679598" cy="474669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ttangolo 35"/>
          <p:cNvSpPr/>
          <p:nvPr/>
        </p:nvSpPr>
        <p:spPr>
          <a:xfrm>
            <a:off x="4024305" y="1274733"/>
            <a:ext cx="2482884" cy="830997"/>
          </a:xfrm>
          <a:prstGeom prst="rect">
            <a:avLst/>
          </a:prstGeom>
          <a:solidFill>
            <a:srgbClr val="BDE3FF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2400" b="1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Annullamento</a:t>
            </a:r>
          </a:p>
          <a:p>
            <a:pPr algn="ctr"/>
            <a:r>
              <a:rPr lang="it-IT" sz="2400" b="1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Pagamento</a:t>
            </a:r>
            <a:endParaRPr lang="it-IT" sz="2400" b="1" spc="50" dirty="0">
              <a:ln w="11430"/>
              <a:solidFill>
                <a:srgbClr val="00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179388" y="7302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 sz="1600" dirty="0"/>
          </a:p>
        </p:txBody>
      </p:sp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953" y="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22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4" name="Rectangle 15"/>
          <p:cNvSpPr>
            <a:spLocks noChangeArrowheads="1"/>
          </p:cNvSpPr>
          <p:nvPr/>
        </p:nvSpPr>
        <p:spPr bwMode="auto">
          <a:xfrm>
            <a:off x="6689754" y="215856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 dirty="0"/>
              <a:t> </a:t>
            </a:r>
            <a:r>
              <a:rPr lang="it-IT" dirty="0">
                <a:solidFill>
                  <a:schemeClr val="bg1"/>
                </a:solidFill>
              </a:rPr>
              <a:t>Sistema Informativo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4187" y="727038"/>
            <a:ext cx="6645366" cy="5776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Rettangolo 25"/>
          <p:cNvSpPr/>
          <p:nvPr/>
        </p:nvSpPr>
        <p:spPr>
          <a:xfrm>
            <a:off x="6661116" y="3940182"/>
            <a:ext cx="2482884" cy="830997"/>
          </a:xfrm>
          <a:prstGeom prst="rect">
            <a:avLst/>
          </a:prstGeom>
          <a:solidFill>
            <a:srgbClr val="BDE3FF"/>
          </a:solidFill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2400" b="1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Annullamento</a:t>
            </a:r>
          </a:p>
          <a:p>
            <a:pPr algn="ctr"/>
            <a:r>
              <a:rPr lang="it-IT" sz="2400" b="1" spc="50" dirty="0" smtClean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Pagamento</a:t>
            </a:r>
            <a:endParaRPr lang="it-IT" sz="2400" b="1" spc="50" dirty="0">
              <a:ln w="11430"/>
              <a:solidFill>
                <a:srgbClr val="00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25" name="Ovale 24"/>
          <p:cNvSpPr/>
          <p:nvPr/>
        </p:nvSpPr>
        <p:spPr bwMode="auto">
          <a:xfrm>
            <a:off x="884187" y="1530324"/>
            <a:ext cx="1825651" cy="766773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Ovale 26"/>
          <p:cNvSpPr/>
          <p:nvPr/>
        </p:nvSpPr>
        <p:spPr bwMode="auto">
          <a:xfrm>
            <a:off x="4352922" y="1639863"/>
            <a:ext cx="1979577" cy="547695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57675" y="6496050"/>
            <a:ext cx="533400" cy="361950"/>
          </a:xfrm>
        </p:spPr>
        <p:txBody>
          <a:bodyPr/>
          <a:lstStyle/>
          <a:p>
            <a:pPr>
              <a:defRPr/>
            </a:pPr>
            <a:fld id="{94385699-2513-45F9-A647-4FB0C5D9D328}" type="slidenum">
              <a:rPr lang="it-IT" smtClean="0">
                <a:solidFill>
                  <a:schemeClr val="accent1">
                    <a:lumMod val="50000"/>
                  </a:schemeClr>
                </a:solidFill>
              </a:rPr>
              <a:pPr>
                <a:defRPr/>
              </a:pPr>
              <a:t>28</a:t>
            </a:fld>
            <a:endParaRPr lang="it-IT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179388" y="247650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74625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6659563" y="46355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1: Introduzione a Oracle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2417733" y="142830"/>
            <a:ext cx="32139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it-IT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Modulo 2</a:t>
            </a:r>
            <a:endParaRPr lang="it-IT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6" name="Rettangolo 15"/>
          <p:cNvSpPr/>
          <p:nvPr/>
        </p:nvSpPr>
        <p:spPr>
          <a:xfrm>
            <a:off x="3951279" y="763551"/>
            <a:ext cx="1865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ln w="11430"/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Esercitazione </a:t>
            </a:r>
            <a:r>
              <a:rPr lang="it-IT" b="1" dirty="0" err="1" smtClean="0">
                <a:ln w="11430"/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3</a:t>
            </a:r>
            <a:r>
              <a:rPr lang="it-IT" b="1" dirty="0" smtClean="0">
                <a:ln w="11430"/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 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381000" y="1516082"/>
            <a:ext cx="6477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2900" lvl="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Ricercare il numero della liquidazione con</a:t>
            </a:r>
            <a:r>
              <a:rPr lang="it-IT" dirty="0" smtClean="0">
                <a:solidFill>
                  <a:srgbClr val="000066"/>
                </a:solidFill>
              </a:rPr>
              <a:t> Dettaglio </a:t>
            </a:r>
            <a:r>
              <a:rPr lang="it-IT" smtClean="0">
                <a:solidFill>
                  <a:srgbClr val="000066"/>
                </a:solidFill>
              </a:rPr>
              <a:t>Pratica </a:t>
            </a:r>
          </a:p>
          <a:p>
            <a:pPr marL="522900" lvl="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Generare una TFP per l’importo della liquidazione (50 euro)</a:t>
            </a:r>
          </a:p>
          <a:p>
            <a:pPr marL="52290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Assegnare il numero di mandato</a:t>
            </a:r>
          </a:p>
          <a:p>
            <a:pPr marL="52290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Entrare in dettaglio Pratica e verificare l’esistenza della TFP e del numero di mandato</a:t>
            </a:r>
          </a:p>
          <a:p>
            <a:pPr marL="52290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Stampare il mandato</a:t>
            </a:r>
          </a:p>
          <a:p>
            <a:pPr marL="522900" lvl="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Ricercare il numero dell’impegno con Dettaglio Pratica</a:t>
            </a:r>
          </a:p>
          <a:p>
            <a:pPr marL="52290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Generare una </a:t>
            </a:r>
            <a:r>
              <a:rPr lang="it-IT" dirty="0" err="1" smtClean="0">
                <a:solidFill>
                  <a:srgbClr val="000066"/>
                </a:solidFill>
              </a:rPr>
              <a:t>liq-tfp</a:t>
            </a:r>
            <a:r>
              <a:rPr lang="it-IT" dirty="0" smtClean="0">
                <a:solidFill>
                  <a:srgbClr val="000066"/>
                </a:solidFill>
              </a:rPr>
              <a:t> contestuale con importo pari alla disponibilità dell’impegno</a:t>
            </a:r>
          </a:p>
          <a:p>
            <a:pPr marL="52290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Stampare il mandato</a:t>
            </a:r>
          </a:p>
          <a:p>
            <a:pPr marL="52290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Generare un </a:t>
            </a:r>
            <a:r>
              <a:rPr lang="it-IT" dirty="0" err="1" smtClean="0">
                <a:solidFill>
                  <a:srgbClr val="000066"/>
                </a:solidFill>
              </a:rPr>
              <a:t>imp-liq-tfp</a:t>
            </a:r>
            <a:r>
              <a:rPr lang="it-IT" dirty="0" smtClean="0">
                <a:solidFill>
                  <a:srgbClr val="000066"/>
                </a:solidFill>
              </a:rPr>
              <a:t> contestuali di 10 euro</a:t>
            </a:r>
          </a:p>
          <a:p>
            <a:pPr marL="522900" indent="-342900">
              <a:buFont typeface="+mj-lt"/>
              <a:buAutoNum type="arabicPeriod"/>
            </a:pPr>
            <a:r>
              <a:rPr lang="it-IT" dirty="0" smtClean="0">
                <a:solidFill>
                  <a:srgbClr val="000066"/>
                </a:solidFill>
              </a:rPr>
              <a:t>Stampare il mandato</a:t>
            </a:r>
          </a:p>
          <a:p>
            <a:pPr marL="522900" indent="-342900">
              <a:buFont typeface="+mj-lt"/>
              <a:buAutoNum type="arabicPeriod"/>
            </a:pPr>
            <a:endParaRPr lang="it-IT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Picture 1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32" y="1160272"/>
            <a:ext cx="6957568" cy="5088128"/>
          </a:xfrm>
          <a:prstGeom prst="rect">
            <a:avLst/>
          </a:prstGeom>
        </p:spPr>
      </p:pic>
      <p:sp>
        <p:nvSpPr>
          <p:cNvPr id="3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 finanziaria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0" y="6496092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 sz="1600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3951278" y="1895455"/>
            <a:ext cx="5071421" cy="3209945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66"/>
            </a:solidFill>
            <a:miter lim="800000"/>
            <a:headEnd/>
            <a:tailEnd/>
          </a:ln>
          <a:effectLst>
            <a:innerShdw blurRad="63500" dist="50800" dir="2700000">
              <a:schemeClr val="accent2">
                <a:alpha val="62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3587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kumimoji="0" lang="it-IT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3587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L’applicazione consente di impegnare</a:t>
            </a:r>
            <a:r>
              <a:rPr kumimoji="0" lang="it-IT" sz="16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16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spese n</a:t>
            </a:r>
            <a:r>
              <a:rPr lang="it-IT" sz="1600" b="1" kern="0" dirty="0" smtClean="0">
                <a:latin typeface="+mn-lt"/>
              </a:rPr>
              <a:t>on elaborate da specifiche applicazioni </a:t>
            </a:r>
            <a:r>
              <a:rPr lang="it-IT" sz="1600" kern="0" dirty="0" smtClean="0">
                <a:latin typeface="+mn-lt"/>
              </a:rPr>
              <a:t>gestionali</a:t>
            </a:r>
          </a:p>
          <a:p>
            <a:pPr marL="533400" marR="0" lvl="0" indent="-3587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it-IT" sz="1600" kern="0" dirty="0" smtClean="0">
                <a:latin typeface="+mn-lt"/>
              </a:rPr>
              <a:t>La maggioranza degli impegni sono gestiti dai rispettivi </a:t>
            </a:r>
            <a:r>
              <a:rPr lang="it-IT" sz="1600" b="1" kern="0" dirty="0" smtClean="0">
                <a:latin typeface="+mn-lt"/>
              </a:rPr>
              <a:t>applicativi gestionali</a:t>
            </a:r>
            <a:r>
              <a:rPr lang="it-IT" sz="1600" kern="0" dirty="0" smtClean="0">
                <a:latin typeface="+mn-lt"/>
              </a:rPr>
              <a:t>:</a:t>
            </a:r>
          </a:p>
          <a:p>
            <a:pPr marL="1447800" lvl="2" indent="-358775">
              <a:spcBef>
                <a:spcPct val="20000"/>
              </a:spcBef>
              <a:buFont typeface="Wingdings" pitchFamily="2" charset="2"/>
              <a:buChar char="§"/>
            </a:pPr>
            <a:r>
              <a:rPr kumimoji="0" lang="it-IT" sz="16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missioni</a:t>
            </a:r>
          </a:p>
          <a:p>
            <a:pPr marL="1447800" lvl="2" indent="-358775">
              <a:spcBef>
                <a:spcPct val="20000"/>
              </a:spcBef>
              <a:buFont typeface="Wingdings" pitchFamily="2" charset="2"/>
              <a:buChar char="§"/>
            </a:pPr>
            <a:r>
              <a:rPr kumimoji="0" lang="it-IT" sz="16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ordini</a:t>
            </a:r>
          </a:p>
          <a:p>
            <a:pPr marL="1447800" lvl="2" indent="-358775">
              <a:spcBef>
                <a:spcPct val="20000"/>
              </a:spcBef>
              <a:buFont typeface="Wingdings" pitchFamily="2" charset="2"/>
              <a:buChar char="§"/>
            </a:pPr>
            <a:r>
              <a:rPr kumimoji="0" lang="it-IT" sz="16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seminari e </a:t>
            </a:r>
            <a:r>
              <a:rPr kumimoji="0" lang="it-IT" sz="1600" b="0" i="0" u="none" strike="noStrike" kern="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collab</a:t>
            </a:r>
            <a:r>
              <a:rPr kumimoji="0" lang="it-IT" sz="16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 Scientifiche</a:t>
            </a:r>
          </a:p>
          <a:p>
            <a:pPr marL="533400" lvl="0" indent="-358775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it-IT" sz="1600" kern="0" baseline="0" dirty="0" smtClean="0">
                <a:latin typeface="+mn-lt"/>
              </a:rPr>
              <a:t>Il sistema consente comunque </a:t>
            </a:r>
            <a:r>
              <a:rPr lang="it-IT" sz="1600" kern="0" dirty="0" smtClean="0">
                <a:latin typeface="+mn-lt"/>
              </a:rPr>
              <a:t>l’</a:t>
            </a:r>
            <a:r>
              <a:rPr lang="it-IT" sz="1600" b="1" kern="0" dirty="0" smtClean="0">
                <a:latin typeface="+mn-lt"/>
              </a:rPr>
              <a:t>uso misto </a:t>
            </a:r>
            <a:r>
              <a:rPr lang="it-IT" sz="1600" kern="0" dirty="0" smtClean="0">
                <a:latin typeface="+mn-lt"/>
              </a:rPr>
              <a:t>di procedure </a:t>
            </a:r>
            <a:r>
              <a:rPr lang="it-IT" sz="1600" b="1" kern="0" dirty="0" smtClean="0">
                <a:latin typeface="+mn-lt"/>
              </a:rPr>
              <a:t>native e custom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1906551" y="215856"/>
            <a:ext cx="310360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it-IT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impegno</a:t>
            </a:r>
            <a:endParaRPr lang="it-IT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Freccia curva 12"/>
          <p:cNvSpPr/>
          <p:nvPr/>
        </p:nvSpPr>
        <p:spPr bwMode="auto">
          <a:xfrm rot="5400000">
            <a:off x="4607189" y="691849"/>
            <a:ext cx="1533546" cy="1019717"/>
          </a:xfrm>
          <a:prstGeom prst="bentArrow">
            <a:avLst>
              <a:gd name="adj1" fmla="val 25000"/>
              <a:gd name="adj2" fmla="val 25000"/>
              <a:gd name="adj3" fmla="val 38451"/>
              <a:gd name="adj4" fmla="val 43750"/>
            </a:avLst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 descr="Picture 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37360"/>
            <a:ext cx="6553200" cy="4739640"/>
          </a:xfrm>
          <a:prstGeom prst="rect">
            <a:avLst/>
          </a:prstGeom>
        </p:spPr>
      </p:pic>
      <p:sp>
        <p:nvSpPr>
          <p:cNvPr id="26" name="Rettangolo 25"/>
          <p:cNvSpPr/>
          <p:nvPr/>
        </p:nvSpPr>
        <p:spPr bwMode="auto">
          <a:xfrm>
            <a:off x="0" y="0"/>
            <a:ext cx="2008215" cy="693747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 finanziaria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2057400" y="76200"/>
            <a:ext cx="5732541" cy="1500230"/>
          </a:xfrm>
          <a:prstGeom prst="rect">
            <a:avLst/>
          </a:prstGeom>
          <a:noFill/>
          <a:ln w="6350">
            <a:solidFill>
              <a:srgbClr val="000066"/>
            </a:solidFill>
            <a:miter lim="800000"/>
            <a:headEnd/>
            <a:tailEnd/>
          </a:ln>
          <a:effectLst>
            <a:innerShdw blurRad="63500" dist="50800" dir="2700000">
              <a:schemeClr val="accent2">
                <a:alpha val="62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3587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it-IT" kern="0" dirty="0" smtClean="0">
                <a:solidFill>
                  <a:srgbClr val="002060"/>
                </a:solidFill>
                <a:latin typeface="+mn-lt"/>
              </a:rPr>
              <a:t>Tipo doc secondo lista valori centralizzata: </a:t>
            </a:r>
            <a:r>
              <a:rPr lang="it-IT" sz="1400" kern="0" dirty="0" err="1" smtClean="0">
                <a:solidFill>
                  <a:srgbClr val="002060"/>
                </a:solidFill>
                <a:latin typeface="+mn-lt"/>
              </a:rPr>
              <a:t>IMP=impegno</a:t>
            </a:r>
            <a:r>
              <a:rPr lang="it-IT" sz="1400" kern="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it-IT" sz="1400" kern="0" dirty="0" err="1" smtClean="0">
                <a:solidFill>
                  <a:srgbClr val="002060"/>
                </a:solidFill>
                <a:latin typeface="+mn-lt"/>
              </a:rPr>
              <a:t>IMPGEN+impegno</a:t>
            </a:r>
            <a:r>
              <a:rPr lang="it-IT" sz="1400" kern="0" dirty="0" smtClean="0">
                <a:solidFill>
                  <a:srgbClr val="002060"/>
                </a:solidFill>
                <a:latin typeface="+mn-lt"/>
              </a:rPr>
              <a:t> generico</a:t>
            </a:r>
            <a:endParaRPr kumimoji="0" lang="it-IT" sz="14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3587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EGE-EPR coincidono sempre</a:t>
            </a:r>
            <a:endParaRPr lang="it-IT" kern="0" dirty="0" smtClean="0">
              <a:solidFill>
                <a:srgbClr val="002060"/>
              </a:solidFill>
              <a:latin typeface="+mn-lt"/>
            </a:endParaRPr>
          </a:p>
          <a:p>
            <a:pPr marL="533400" marR="0" lvl="0" indent="-3587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</a:t>
            </a:r>
            <a:r>
              <a:rPr kumimoji="0" lang="it-IT" sz="1800" b="0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modificabile ma in relazione comunque al calendario EGE e al periodo aperto</a:t>
            </a:r>
            <a:endParaRPr kumimoji="0" lang="it-IT" sz="18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715000" y="2133600"/>
            <a:ext cx="2300319" cy="1384995"/>
          </a:xfrm>
          <a:prstGeom prst="rect">
            <a:avLst/>
          </a:prstGeom>
          <a:solidFill>
            <a:srgbClr val="E5FCC0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it-IT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 Numero impegno assegnato con il salvataggio</a:t>
            </a:r>
            <a:endParaRPr lang="it-IT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itchFamily="66" charset="0"/>
            </a:endParaRPr>
          </a:p>
        </p:txBody>
      </p:sp>
      <p:cxnSp>
        <p:nvCxnSpPr>
          <p:cNvPr id="14" name="Connettore 2 13"/>
          <p:cNvCxnSpPr/>
          <p:nvPr/>
        </p:nvCxnSpPr>
        <p:spPr bwMode="auto">
          <a:xfrm rot="10800000" flipV="1">
            <a:off x="5029200" y="2438400"/>
            <a:ext cx="685798" cy="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66"/>
            </a:solidFill>
            <a:prstDash val="solid"/>
            <a:round/>
            <a:headEnd type="none" w="lg" len="lg"/>
            <a:tailEnd type="triangle"/>
          </a:ln>
          <a:effectLst/>
        </p:spPr>
      </p:cxnSp>
      <p:sp>
        <p:nvSpPr>
          <p:cNvPr id="15" name="Ovale 14"/>
          <p:cNvSpPr/>
          <p:nvPr/>
        </p:nvSpPr>
        <p:spPr bwMode="auto">
          <a:xfrm>
            <a:off x="3886200" y="2209800"/>
            <a:ext cx="1095391" cy="401643"/>
          </a:xfrm>
          <a:prstGeom prst="ellipse">
            <a:avLst/>
          </a:prstGeom>
          <a:noFill/>
          <a:ln w="28575" cap="flat" cmpd="sng" algn="ctr">
            <a:solidFill>
              <a:srgbClr val="000066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0" y="-76200"/>
            <a:ext cx="219078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it-IT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 </a:t>
            </a:r>
            <a:r>
              <a:rPr lang="it-IT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l’impegno</a:t>
            </a:r>
            <a:endParaRPr lang="it-IT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itchFamily="66" charset="0"/>
            </a:endParaRPr>
          </a:p>
        </p:txBody>
      </p:sp>
      <p:sp>
        <p:nvSpPr>
          <p:cNvPr id="22" name="Ovale 21"/>
          <p:cNvSpPr/>
          <p:nvPr/>
        </p:nvSpPr>
        <p:spPr bwMode="auto">
          <a:xfrm>
            <a:off x="4953000" y="5932479"/>
            <a:ext cx="1447800" cy="544521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5867400" y="4532293"/>
            <a:ext cx="2971800" cy="954107"/>
          </a:xfrm>
          <a:prstGeom prst="rect">
            <a:avLst/>
          </a:prstGeom>
          <a:solidFill>
            <a:srgbClr val="E5FCC0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it-IT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Per la liquidazione necessario sottomettere</a:t>
            </a:r>
            <a:endParaRPr lang="it-IT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itchFamily="66" charset="0"/>
            </a:endParaRPr>
          </a:p>
        </p:txBody>
      </p:sp>
      <p:cxnSp>
        <p:nvCxnSpPr>
          <p:cNvPr id="24" name="Connettore 2 23"/>
          <p:cNvCxnSpPr/>
          <p:nvPr/>
        </p:nvCxnSpPr>
        <p:spPr bwMode="auto">
          <a:xfrm rot="5400000">
            <a:off x="5600698" y="5676899"/>
            <a:ext cx="457203" cy="7619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66"/>
            </a:solidFill>
            <a:prstDash val="solid"/>
            <a:round/>
            <a:headEnd type="none" w="lg" len="lg"/>
            <a:tailEnd type="triangle"/>
          </a:ln>
          <a:effectLst/>
        </p:spPr>
      </p:cxnSp>
      <p:sp>
        <p:nvSpPr>
          <p:cNvPr id="16" name="CasellaDiTesto 15"/>
          <p:cNvSpPr txBox="1"/>
          <p:nvPr/>
        </p:nvSpPr>
        <p:spPr>
          <a:xfrm>
            <a:off x="2286000" y="3720405"/>
            <a:ext cx="2300319" cy="1384995"/>
          </a:xfrm>
          <a:prstGeom prst="rect">
            <a:avLst/>
          </a:prstGeom>
          <a:solidFill>
            <a:srgbClr val="E5FCC0"/>
          </a:solidFill>
          <a:ln>
            <a:solidFill>
              <a:srgbClr val="FF0000"/>
            </a:solidFill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it-IT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 Numero impegno assegnato con la sottomissione</a:t>
            </a:r>
            <a:endParaRPr lang="it-IT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itchFamily="66" charset="0"/>
            </a:endParaRPr>
          </a:p>
        </p:txBody>
      </p:sp>
      <p:cxnSp>
        <p:nvCxnSpPr>
          <p:cNvPr id="17" name="Connettore 2 16"/>
          <p:cNvCxnSpPr/>
          <p:nvPr/>
        </p:nvCxnSpPr>
        <p:spPr bwMode="auto">
          <a:xfrm flipV="1">
            <a:off x="3581400" y="3276600"/>
            <a:ext cx="914400" cy="4572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lg" len="lg"/>
            <a:tailEnd type="triangle"/>
          </a:ln>
          <a:effectLst/>
        </p:spPr>
      </p:cxnSp>
      <p:sp>
        <p:nvSpPr>
          <p:cNvPr id="18" name="Ovale 17"/>
          <p:cNvSpPr/>
          <p:nvPr/>
        </p:nvSpPr>
        <p:spPr bwMode="auto">
          <a:xfrm>
            <a:off x="4038600" y="2819400"/>
            <a:ext cx="1095391" cy="47784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22" grpId="0" animBg="1"/>
      <p:bldP spid="23" grpId="0" animBg="1"/>
      <p:bldP spid="16" grpId="0" animBg="1"/>
      <p:bldP spid="18" grpId="0" animBg="1"/>
      <p:bldP spid="1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 descr="Picture 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894" y="1594866"/>
            <a:ext cx="5877306" cy="4272534"/>
          </a:xfrm>
          <a:prstGeom prst="rect">
            <a:avLst/>
          </a:prstGeom>
        </p:spPr>
      </p:pic>
      <p:sp>
        <p:nvSpPr>
          <p:cNvPr id="26" name="Rettangolo 25"/>
          <p:cNvSpPr/>
          <p:nvPr/>
        </p:nvSpPr>
        <p:spPr bwMode="auto">
          <a:xfrm>
            <a:off x="628596" y="228600"/>
            <a:ext cx="2008215" cy="693747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 finanziaria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3733800" y="4114800"/>
            <a:ext cx="3124200" cy="523220"/>
          </a:xfrm>
          <a:prstGeom prst="rect">
            <a:avLst/>
          </a:prstGeom>
          <a:solidFill>
            <a:srgbClr val="E5FCC0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it-IT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 </a:t>
            </a:r>
            <a:r>
              <a:rPr lang="it-IT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definisce</a:t>
            </a:r>
            <a:r>
              <a:rPr lang="it-IT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 il Creditore</a:t>
            </a:r>
            <a:endParaRPr lang="it-IT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itchFamily="66" charset="0"/>
            </a:endParaRPr>
          </a:p>
        </p:txBody>
      </p:sp>
      <p:cxnSp>
        <p:nvCxnSpPr>
          <p:cNvPr id="14" name="Connettore 2 13"/>
          <p:cNvCxnSpPr>
            <a:stCxn id="13" idx="1"/>
          </p:cNvCxnSpPr>
          <p:nvPr/>
        </p:nvCxnSpPr>
        <p:spPr bwMode="auto">
          <a:xfrm rot="10800000" flipV="1">
            <a:off x="3048000" y="4376410"/>
            <a:ext cx="685800" cy="4319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66"/>
            </a:solidFill>
            <a:prstDash val="solid"/>
            <a:round/>
            <a:headEnd type="none" w="lg" len="lg"/>
            <a:tailEnd type="triangle"/>
          </a:ln>
          <a:effectLst/>
        </p:spPr>
      </p:cxnSp>
      <p:sp>
        <p:nvSpPr>
          <p:cNvPr id="15" name="Ovale 14"/>
          <p:cNvSpPr/>
          <p:nvPr/>
        </p:nvSpPr>
        <p:spPr bwMode="auto">
          <a:xfrm>
            <a:off x="885809" y="4114800"/>
            <a:ext cx="2238391" cy="457200"/>
          </a:xfrm>
          <a:prstGeom prst="ellipse">
            <a:avLst/>
          </a:prstGeom>
          <a:noFill/>
          <a:ln w="28575" cap="flat" cmpd="sng" algn="ctr">
            <a:solidFill>
              <a:srgbClr val="000066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519057" y="152400"/>
            <a:ext cx="219078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it-IT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 </a:t>
            </a:r>
            <a:r>
              <a:rPr lang="it-IT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l’impegno</a:t>
            </a:r>
            <a:endParaRPr lang="it-IT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magine 16" descr="Picture 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1830324"/>
            <a:ext cx="5897880" cy="4265676"/>
          </a:xfrm>
          <a:prstGeom prst="rect">
            <a:avLst/>
          </a:prstGeom>
        </p:spPr>
      </p:pic>
      <p:sp>
        <p:nvSpPr>
          <p:cNvPr id="26" name="Rettangolo 25"/>
          <p:cNvSpPr/>
          <p:nvPr/>
        </p:nvSpPr>
        <p:spPr bwMode="auto">
          <a:xfrm>
            <a:off x="1344585" y="685800"/>
            <a:ext cx="2008215" cy="693747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 finanziaria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 flipH="1">
            <a:off x="1295400" y="5065693"/>
            <a:ext cx="2743200" cy="954107"/>
          </a:xfrm>
          <a:prstGeom prst="rect">
            <a:avLst/>
          </a:prstGeom>
          <a:solidFill>
            <a:srgbClr val="E5FCC0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it-IT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 Inserire il tipo di pratica</a:t>
            </a:r>
            <a:endParaRPr lang="it-IT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itchFamily="66" charset="0"/>
            </a:endParaRPr>
          </a:p>
        </p:txBody>
      </p:sp>
      <p:cxnSp>
        <p:nvCxnSpPr>
          <p:cNvPr id="14" name="Connettore 2 13"/>
          <p:cNvCxnSpPr/>
          <p:nvPr/>
        </p:nvCxnSpPr>
        <p:spPr bwMode="auto">
          <a:xfrm rot="5400000" flipH="1" flipV="1">
            <a:off x="2476103" y="4915297"/>
            <a:ext cx="229394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66"/>
            </a:solidFill>
            <a:prstDash val="solid"/>
            <a:round/>
            <a:headEnd type="none" w="lg" len="lg"/>
            <a:tailEnd type="triangle"/>
          </a:ln>
          <a:effectLst/>
        </p:spPr>
      </p:cxnSp>
      <p:sp>
        <p:nvSpPr>
          <p:cNvPr id="15" name="Ovale 14"/>
          <p:cNvSpPr/>
          <p:nvPr/>
        </p:nvSpPr>
        <p:spPr bwMode="auto">
          <a:xfrm>
            <a:off x="1190609" y="4379893"/>
            <a:ext cx="2238391" cy="457200"/>
          </a:xfrm>
          <a:prstGeom prst="ellipse">
            <a:avLst/>
          </a:prstGeom>
          <a:noFill/>
          <a:ln w="28575" cap="flat" cmpd="sng" algn="ctr">
            <a:solidFill>
              <a:srgbClr val="000066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295400" y="602159"/>
            <a:ext cx="219078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it-IT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 </a:t>
            </a:r>
            <a:r>
              <a:rPr lang="it-IT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Pratica</a:t>
            </a:r>
            <a:endParaRPr lang="it-IT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itchFamily="66" charset="0"/>
            </a:endParaRPr>
          </a:p>
        </p:txBody>
      </p:sp>
      <p:sp>
        <p:nvSpPr>
          <p:cNvPr id="27" name="CasellaDiTesto 26"/>
          <p:cNvSpPr txBox="1"/>
          <p:nvPr/>
        </p:nvSpPr>
        <p:spPr>
          <a:xfrm flipH="1">
            <a:off x="4648200" y="4953000"/>
            <a:ext cx="4038600" cy="1815882"/>
          </a:xfrm>
          <a:prstGeom prst="rect">
            <a:avLst/>
          </a:prstGeom>
          <a:solidFill>
            <a:srgbClr val="E5FCC0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it-IT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 </a:t>
            </a:r>
            <a:r>
              <a:rPr lang="it-IT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Inserire il numero di pratica o far generare </a:t>
            </a:r>
            <a:r>
              <a:rPr lang="it-IT" sz="2800" i="1" kern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istral"/>
                <a:cs typeface="Mistral"/>
              </a:rPr>
              <a:t> il primo progressivo  utile </a:t>
            </a:r>
            <a:r>
              <a:rPr lang="it-IT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/>
                <a:cs typeface="Mistral"/>
              </a:rPr>
              <a:t>automaticamente </a:t>
            </a:r>
            <a:r>
              <a:rPr lang="it-IT" sz="28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dal sistema  non indicandolo</a:t>
            </a:r>
            <a:endParaRPr lang="it-IT" sz="28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itchFamily="66" charset="0"/>
            </a:endParaRPr>
          </a:p>
        </p:txBody>
      </p:sp>
      <p:cxnSp>
        <p:nvCxnSpPr>
          <p:cNvPr id="28" name="Connettore 2 27"/>
          <p:cNvCxnSpPr/>
          <p:nvPr/>
        </p:nvCxnSpPr>
        <p:spPr bwMode="auto">
          <a:xfrm rot="10800000">
            <a:off x="5181600" y="4683098"/>
            <a:ext cx="381000" cy="26990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lg" len="lg"/>
            <a:tailEnd type="triangle"/>
          </a:ln>
          <a:effectLst/>
        </p:spPr>
      </p:cxnSp>
      <p:sp>
        <p:nvSpPr>
          <p:cNvPr id="29" name="Ovale 28"/>
          <p:cNvSpPr/>
          <p:nvPr/>
        </p:nvSpPr>
        <p:spPr bwMode="auto">
          <a:xfrm>
            <a:off x="3581400" y="4267200"/>
            <a:ext cx="2238391" cy="457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rgbClr val="FF000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3581400" y="398421"/>
            <a:ext cx="5262622" cy="1125579"/>
          </a:xfrm>
          <a:prstGeom prst="rect">
            <a:avLst/>
          </a:prstGeom>
          <a:noFill/>
          <a:ln w="6350">
            <a:solidFill>
              <a:srgbClr val="000066"/>
            </a:solidFill>
            <a:miter lim="800000"/>
            <a:headEnd/>
            <a:tailEnd/>
          </a:ln>
          <a:effectLst>
            <a:innerShdw blurRad="63500" dist="50800" dir="2700000">
              <a:schemeClr val="accent2">
                <a:alpha val="62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3587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it-IT" kern="0" noProof="0" dirty="0" smtClean="0">
                <a:solidFill>
                  <a:srgbClr val="002060"/>
                </a:solidFill>
                <a:latin typeface="+mn-lt"/>
              </a:rPr>
              <a:t>Consente di </a:t>
            </a:r>
            <a:r>
              <a:rPr lang="it-IT" b="1" kern="0" noProof="0" dirty="0" smtClean="0">
                <a:solidFill>
                  <a:srgbClr val="002060"/>
                </a:solidFill>
                <a:latin typeface="+mn-lt"/>
              </a:rPr>
              <a:t>legare l’impegno </a:t>
            </a:r>
            <a:r>
              <a:rPr lang="it-IT" kern="0" noProof="0" dirty="0" smtClean="0">
                <a:solidFill>
                  <a:srgbClr val="002060"/>
                </a:solidFill>
                <a:latin typeface="+mn-lt"/>
              </a:rPr>
              <a:t>(singolo</a:t>
            </a:r>
          </a:p>
          <a:p>
            <a:pPr marL="533400" marR="0" lvl="0" indent="-3587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it-IT" kern="0" noProof="0" dirty="0" smtClean="0">
                <a:solidFill>
                  <a:srgbClr val="002060"/>
                </a:solidFill>
                <a:latin typeface="+mn-lt"/>
              </a:rPr>
              <a:t>evento)  e qualsiasi altro documento della</a:t>
            </a:r>
          </a:p>
          <a:p>
            <a:pPr marL="533400" marR="0" lvl="0" indent="-3587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it-IT" kern="0" noProof="0" dirty="0" smtClean="0">
                <a:solidFill>
                  <a:srgbClr val="002060"/>
                </a:solidFill>
                <a:latin typeface="+mn-lt"/>
              </a:rPr>
              <a:t>filiera contabile ad una </a:t>
            </a:r>
            <a:r>
              <a:rPr lang="it-IT" b="1" kern="0" noProof="0" dirty="0" smtClean="0">
                <a:solidFill>
                  <a:srgbClr val="002060"/>
                </a:solidFill>
                <a:latin typeface="+mn-lt"/>
              </a:rPr>
              <a:t>pratica (fascicolo)</a:t>
            </a:r>
            <a:endParaRPr lang="it-IT" kern="0" noProof="0" dirty="0" smtClean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226953" y="0"/>
            <a:ext cx="15700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Impegno</a:t>
            </a:r>
            <a:endParaRPr lang="it-IT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27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0"/>
          <p:cNvSpPr>
            <a:spLocks noChangeArrowheads="1"/>
          </p:cNvSpPr>
          <p:nvPr/>
        </p:nvSpPr>
        <p:spPr bwMode="auto">
          <a:xfrm>
            <a:off x="179388" y="33337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64163" y="6497638"/>
            <a:ext cx="3455987" cy="360362"/>
          </a:xfrm>
        </p:spPr>
        <p:txBody>
          <a:bodyPr/>
          <a:lstStyle/>
          <a:p>
            <a:pPr algn="r" eaLnBrk="1" hangingPunct="1"/>
            <a:r>
              <a:rPr lang="it-IT" sz="1400" dirty="0" smtClean="0">
                <a:solidFill>
                  <a:schemeClr val="accent2"/>
                </a:solidFill>
              </a:rPr>
              <a:t>Istituto Nazionale di Fisica Nucleare</a:t>
            </a:r>
          </a:p>
        </p:txBody>
      </p:sp>
      <p:sp>
        <p:nvSpPr>
          <p:cNvPr id="2053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6035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15"/>
          <p:cNvSpPr>
            <a:spLocks noChangeArrowheads="1"/>
          </p:cNvSpPr>
          <p:nvPr/>
        </p:nvSpPr>
        <p:spPr bwMode="auto">
          <a:xfrm>
            <a:off x="6659563" y="5492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2057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</a:t>
            </a:r>
            <a:r>
              <a:rPr lang="it-IT" sz="1200" kern="0" dirty="0" err="1" smtClean="0">
                <a:solidFill>
                  <a:srgbClr val="000066"/>
                </a:solidFill>
              </a:rPr>
              <a:t>3</a:t>
            </a:r>
            <a:r>
              <a:rPr lang="it-IT" sz="1200" kern="0" dirty="0" smtClean="0">
                <a:solidFill>
                  <a:srgbClr val="000066"/>
                </a:solidFill>
              </a:rPr>
              <a:t>: Contabilità finanziaria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1295400" y="836577"/>
            <a:ext cx="7848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Modulo </a:t>
            </a:r>
            <a:r>
              <a:rPr lang="it-IT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3</a:t>
            </a: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: </a:t>
            </a:r>
            <a:r>
              <a:rPr lang="it-IT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Variazione &amp; annullamento Impegni</a:t>
            </a:r>
            <a:endParaRPr lang="it-IT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9" name="Segnaposto numero diapositiva 18"/>
          <p:cNvSpPr>
            <a:spLocks noGrp="1"/>
          </p:cNvSpPr>
          <p:nvPr>
            <p:ph type="sldNum" sz="quarter" idx="12"/>
          </p:nvPr>
        </p:nvSpPr>
        <p:spPr>
          <a:xfrm>
            <a:off x="4286248" y="6500834"/>
            <a:ext cx="490494" cy="357166"/>
          </a:xfrm>
        </p:spPr>
        <p:txBody>
          <a:bodyPr/>
          <a:lstStyle/>
          <a:p>
            <a:pPr>
              <a:defRPr/>
            </a:pPr>
            <a:fld id="{2A7EF05B-153E-47C2-AE8D-49EE4367AF85}" type="slidenum">
              <a:rPr lang="it-IT" smtClean="0">
                <a:solidFill>
                  <a:srgbClr val="4BACB3"/>
                </a:solidFill>
              </a:rPr>
              <a:pPr>
                <a:defRPr/>
              </a:pPr>
              <a:t>7</a:t>
            </a:fld>
            <a:endParaRPr lang="it-IT" dirty="0">
              <a:solidFill>
                <a:srgbClr val="4BACB3"/>
              </a:solidFill>
            </a:endParaRPr>
          </a:p>
        </p:txBody>
      </p:sp>
      <p:pic>
        <p:nvPicPr>
          <p:cNvPr id="14" name="Immagine 13" descr="Picture 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046938"/>
            <a:ext cx="9144000" cy="3744262"/>
          </a:xfrm>
          <a:prstGeom prst="rect">
            <a:avLst/>
          </a:prstGeom>
        </p:spPr>
      </p:pic>
      <p:sp>
        <p:nvSpPr>
          <p:cNvPr id="15" name="Ovale 14"/>
          <p:cNvSpPr/>
          <p:nvPr/>
        </p:nvSpPr>
        <p:spPr bwMode="auto">
          <a:xfrm>
            <a:off x="6219786" y="4905366"/>
            <a:ext cx="2848014" cy="657234"/>
          </a:xfrm>
          <a:prstGeom prst="ellipse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e 15"/>
          <p:cNvSpPr/>
          <p:nvPr/>
        </p:nvSpPr>
        <p:spPr bwMode="auto">
          <a:xfrm>
            <a:off x="1371600" y="4232286"/>
            <a:ext cx="2848014" cy="657234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Ovale 19"/>
          <p:cNvSpPr/>
          <p:nvPr/>
        </p:nvSpPr>
        <p:spPr bwMode="auto">
          <a:xfrm>
            <a:off x="6143586" y="4232286"/>
            <a:ext cx="2848014" cy="657234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 descr="Picture 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712214"/>
            <a:ext cx="6929120" cy="3850386"/>
          </a:xfrm>
          <a:prstGeom prst="rect">
            <a:avLst/>
          </a:prstGeom>
        </p:spPr>
      </p:pic>
      <p:sp>
        <p:nvSpPr>
          <p:cNvPr id="2050" name="Rectangle 20"/>
          <p:cNvSpPr>
            <a:spLocks noChangeArrowheads="1"/>
          </p:cNvSpPr>
          <p:nvPr/>
        </p:nvSpPr>
        <p:spPr bwMode="auto">
          <a:xfrm>
            <a:off x="179388" y="33337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64163" y="6497638"/>
            <a:ext cx="3455987" cy="360362"/>
          </a:xfrm>
        </p:spPr>
        <p:txBody>
          <a:bodyPr/>
          <a:lstStyle/>
          <a:p>
            <a:pPr algn="r" eaLnBrk="1" hangingPunct="1"/>
            <a:r>
              <a:rPr lang="it-IT" sz="1400" dirty="0" smtClean="0">
                <a:solidFill>
                  <a:schemeClr val="accent2"/>
                </a:solidFill>
              </a:rPr>
              <a:t>Istituto Nazionale di Fisica Nucleare</a:t>
            </a:r>
          </a:p>
        </p:txBody>
      </p:sp>
      <p:sp>
        <p:nvSpPr>
          <p:cNvPr id="2053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6035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15"/>
          <p:cNvSpPr>
            <a:spLocks noChangeArrowheads="1"/>
          </p:cNvSpPr>
          <p:nvPr/>
        </p:nvSpPr>
        <p:spPr bwMode="auto">
          <a:xfrm>
            <a:off x="6659563" y="5492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2057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</a:t>
            </a:r>
            <a:r>
              <a:rPr lang="it-IT" sz="1200" kern="0" dirty="0" err="1" smtClean="0">
                <a:solidFill>
                  <a:srgbClr val="000066"/>
                </a:solidFill>
              </a:rPr>
              <a:t>3</a:t>
            </a:r>
            <a:r>
              <a:rPr lang="it-IT" sz="1200" kern="0" dirty="0" smtClean="0">
                <a:solidFill>
                  <a:srgbClr val="000066"/>
                </a:solidFill>
              </a:rPr>
              <a:t>: Contabilità finanziaria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1905001" y="836577"/>
            <a:ext cx="54419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Modulo </a:t>
            </a:r>
            <a:r>
              <a:rPr lang="it-IT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3</a:t>
            </a: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: </a:t>
            </a:r>
            <a:r>
              <a:rPr lang="it-IT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Impegni</a:t>
            </a:r>
            <a:endParaRPr lang="it-IT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9" name="Segnaposto numero diapositiva 18"/>
          <p:cNvSpPr>
            <a:spLocks noGrp="1"/>
          </p:cNvSpPr>
          <p:nvPr>
            <p:ph type="sldNum" sz="quarter" idx="12"/>
          </p:nvPr>
        </p:nvSpPr>
        <p:spPr>
          <a:xfrm>
            <a:off x="4286248" y="6500834"/>
            <a:ext cx="490494" cy="357166"/>
          </a:xfrm>
        </p:spPr>
        <p:txBody>
          <a:bodyPr/>
          <a:lstStyle/>
          <a:p>
            <a:pPr>
              <a:defRPr/>
            </a:pPr>
            <a:fld id="{2A7EF05B-153E-47C2-AE8D-49EE4367AF85}" type="slidenum">
              <a:rPr lang="it-IT" smtClean="0">
                <a:solidFill>
                  <a:srgbClr val="4BACB3"/>
                </a:solidFill>
              </a:rPr>
              <a:pPr>
                <a:defRPr/>
              </a:pPr>
              <a:t>8</a:t>
            </a:fld>
            <a:endParaRPr lang="it-IT" dirty="0">
              <a:solidFill>
                <a:srgbClr val="4BACB3"/>
              </a:solidFill>
            </a:endParaRPr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 bwMode="auto">
          <a:xfrm>
            <a:off x="3657600" y="5557827"/>
            <a:ext cx="5486400" cy="919173"/>
          </a:xfrm>
          <a:prstGeom prst="rect">
            <a:avLst/>
          </a:prstGeom>
          <a:noFill/>
          <a:ln w="6350">
            <a:solidFill>
              <a:srgbClr val="000066"/>
            </a:solidFill>
            <a:miter lim="800000"/>
            <a:headEnd/>
            <a:tailEnd/>
          </a:ln>
          <a:effectLst>
            <a:innerShdw blurRad="63500" dist="50800" dir="2700000">
              <a:schemeClr val="accent2">
                <a:alpha val="62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2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it-IT" kern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E’ possibile variare un impegno (IMPVAR)</a:t>
            </a:r>
          </a:p>
          <a:p>
            <a:pPr marL="52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it-IT" kern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Si può annullare un impegno (IMPDEL) se non esistono liquidazioni legate all’impegno </a:t>
            </a:r>
          </a:p>
        </p:txBody>
      </p:sp>
      <p:sp>
        <p:nvSpPr>
          <p:cNvPr id="18" name="Freccia circolare a sinistra 17"/>
          <p:cNvSpPr/>
          <p:nvPr/>
        </p:nvSpPr>
        <p:spPr bwMode="auto">
          <a:xfrm flipH="1" flipV="1">
            <a:off x="2120879" y="4114800"/>
            <a:ext cx="1460521" cy="1752626"/>
          </a:xfrm>
          <a:prstGeom prst="curvedLeftArrow">
            <a:avLst>
              <a:gd name="adj1" fmla="val 26479"/>
              <a:gd name="adj2" fmla="val 50000"/>
              <a:gd name="adj3" fmla="val 33736"/>
            </a:avLst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 descr="Picture 1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296" y="2745232"/>
            <a:ext cx="6242304" cy="2893568"/>
          </a:xfrm>
          <a:prstGeom prst="rect">
            <a:avLst/>
          </a:prstGeom>
        </p:spPr>
      </p:pic>
      <p:sp>
        <p:nvSpPr>
          <p:cNvPr id="3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cxnSp>
        <p:nvCxnSpPr>
          <p:cNvPr id="11" name="Connettore 2 10"/>
          <p:cNvCxnSpPr/>
          <p:nvPr/>
        </p:nvCxnSpPr>
        <p:spPr bwMode="auto">
          <a:xfrm rot="5400000" flipH="1" flipV="1">
            <a:off x="3085907" y="3645133"/>
            <a:ext cx="2819786" cy="6096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66"/>
            </a:solidFill>
            <a:prstDash val="solid"/>
            <a:round/>
            <a:headEnd type="triangle" w="lg" len="lg"/>
            <a:tailEnd type="none"/>
          </a:ln>
          <a:effectLst/>
        </p:spPr>
      </p:cxnSp>
      <p:sp>
        <p:nvSpPr>
          <p:cNvPr id="12" name="Rettangolo 11"/>
          <p:cNvSpPr/>
          <p:nvPr/>
        </p:nvSpPr>
        <p:spPr>
          <a:xfrm>
            <a:off x="4316409" y="533400"/>
            <a:ext cx="4637151" cy="2031325"/>
          </a:xfrm>
          <a:prstGeom prst="rect">
            <a:avLst/>
          </a:prstGeom>
          <a:solidFill>
            <a:srgbClr val="E5FCC0"/>
          </a:solidFill>
          <a:ln>
            <a:solidFill>
              <a:srgbClr val="000066"/>
            </a:solidFill>
          </a:ln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rgbClr val="000066"/>
                </a:solidFill>
                <a:latin typeface="+mn-lt"/>
              </a:rPr>
              <a:t>Per semplificare la selezione del capitolo è consigliabile premere</a:t>
            </a:r>
            <a:r>
              <a:rPr lang="it-IT" b="1" dirty="0" smtClean="0">
                <a:solidFill>
                  <a:srgbClr val="000066"/>
                </a:solidFill>
                <a:latin typeface="+mn-lt"/>
              </a:rPr>
              <a:t> Combinazioni </a:t>
            </a:r>
            <a:r>
              <a:rPr lang="it-IT" dirty="0" smtClean="0">
                <a:solidFill>
                  <a:srgbClr val="000066"/>
                </a:solidFill>
                <a:latin typeface="+mn-lt"/>
              </a:rPr>
              <a:t>e successivamente </a:t>
            </a:r>
            <a:r>
              <a:rPr lang="it-IT" b="1" dirty="0" smtClean="0">
                <a:solidFill>
                  <a:srgbClr val="000066"/>
                </a:solidFill>
                <a:latin typeface="+mn-lt"/>
              </a:rPr>
              <a:t>OK</a:t>
            </a:r>
          </a:p>
          <a:p>
            <a:r>
              <a:rPr lang="it-IT" dirty="0" smtClean="0">
                <a:solidFill>
                  <a:srgbClr val="000066"/>
                </a:solidFill>
                <a:latin typeface="+mn-lt"/>
              </a:rPr>
              <a:t>In questo modo il sistema risponde  direttamente proponendo  la lista dei capitoli disponibili per l’esperimento/sottovoce selezionato</a:t>
            </a:r>
            <a:endParaRPr lang="it-IT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701622" y="471447"/>
            <a:ext cx="27019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Chiave contabile</a:t>
            </a:r>
            <a:endParaRPr lang="it-IT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0" name="Ovale 9"/>
          <p:cNvSpPr/>
          <p:nvPr/>
        </p:nvSpPr>
        <p:spPr bwMode="auto">
          <a:xfrm>
            <a:off x="3886200" y="5181600"/>
            <a:ext cx="762000" cy="3048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chemeClr val="accent6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chemeClr val="accent6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chemeClr val="accent6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chemeClr val="accent6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chemeClr val="accent6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chemeClr val="accent6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dirty="0" smtClean="0">
              <a:solidFill>
                <a:schemeClr val="accent6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accent6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</p:bld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bg1"/>
          </a:solidFill>
          <a:prstDash val="solid"/>
          <a:round/>
          <a:headEnd type="triangle" w="lg" len="lg"/>
          <a:tailEnd type="none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rgbClr val="000066"/>
          </a:solidFill>
          <a:prstDash val="solid"/>
          <a:round/>
          <a:headEnd type="triangle" w="lg" len="lg"/>
          <a:tailEnd type="arrow"/>
        </a:ln>
        <a:effectLst/>
      </a:spPr>
      <a:bodyPr/>
      <a:lstStyle/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7070</TotalTime>
  <Words>1091</Words>
  <Application>Microsoft Office PowerPoint</Application>
  <PresentationFormat>Presentazione su schermo (4:3)</PresentationFormat>
  <Paragraphs>344</Paragraphs>
  <Slides>28</Slides>
  <Notes>28</Notes>
  <HiddenSlides>0</HiddenSlides>
  <MMClips>0</MMClips>
  <ScaleCrop>false</ScaleCrop>
  <HeadingPairs>
    <vt:vector size="4" baseType="variant">
      <vt:variant>
        <vt:lpstr>Modello struttura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29" baseType="lpstr">
      <vt:lpstr>Struttura predefinita</vt:lpstr>
      <vt:lpstr>Istituto Nazionale di Fisica Nucleare</vt:lpstr>
      <vt:lpstr>Istituto Nazionale di Fisica Nucleare</vt:lpstr>
      <vt:lpstr>Diapositiva 3</vt:lpstr>
      <vt:lpstr>Diapositiva 4</vt:lpstr>
      <vt:lpstr>Diapositiva 5</vt:lpstr>
      <vt:lpstr>Diapositiva 6</vt:lpstr>
      <vt:lpstr>Istituto Nazionale di Fisica Nucleare</vt:lpstr>
      <vt:lpstr>Istituto Nazionale di Fisica Nucleare</vt:lpstr>
      <vt:lpstr>Diapositiva 9</vt:lpstr>
      <vt:lpstr>Diapositiva 10</vt:lpstr>
      <vt:lpstr>Diapositiva 11</vt:lpstr>
      <vt:lpstr>Istituto Nazionale di Fisica Nucleare</vt:lpstr>
      <vt:lpstr>Diapositiva 13</vt:lpstr>
      <vt:lpstr>Istituto Nazionale di Fisica Nucleare</vt:lpstr>
      <vt:lpstr>Istituto Nazionale di Fisica Nucleare</vt:lpstr>
      <vt:lpstr>Istituto Nazionale di Fisica Nucleare</vt:lpstr>
      <vt:lpstr>Istituto Nazionale di Fisica Nucleare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</vt:vector>
  </TitlesOfParts>
  <Company>INFN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Istituto Nazionale di Fisica Nucleare</dc:title>
  <dc:creator>Sandro</dc:creator>
  <cp:lastModifiedBy>Sabrina Argentati</cp:lastModifiedBy>
  <cp:revision>710</cp:revision>
  <dcterms:created xsi:type="dcterms:W3CDTF">2009-09-06T18:56:48Z</dcterms:created>
  <dcterms:modified xsi:type="dcterms:W3CDTF">2009-09-06T19:01:30Z</dcterms:modified>
</cp:coreProperties>
</file>