
<file path=[Content_Types].xml><?xml version="1.0" encoding="utf-8"?>
<Types xmlns="http://schemas.openxmlformats.org/package/2006/content-types">
  <Override PartName="/ppt/slides/slide3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6.xml" ContentType="application/vnd.openxmlformats-officedocument.presentationml.slide+xml"/>
  <Override PartName="/ppt/slides/slide22.xml" ContentType="application/vnd.openxmlformats-officedocument.presentationml.slide+xml"/>
  <Override PartName="/ppt/embeddings/oleObject8.bin" ContentType="application/vnd.openxmlformats-officedocument.oleObject"/>
  <Override PartName="/ppt/embeddings/oleObject4.bin" ContentType="application/vnd.openxmlformats-officedocument.oleObject"/>
  <Override PartName="/ppt/embeddings/oleObject16.bin" ContentType="application/vnd.openxmlformats-officedocument.oleObject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s/slide19.xml" ContentType="application/vnd.openxmlformats-officedocument.presentationml.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Default Extension="rels" ContentType="application/vnd.openxmlformats-package.relationships+xml"/>
  <Override PartName="/ppt/notesMasters/notesMaster1.xml" ContentType="application/vnd.openxmlformats-officedocument.presentationml.notesMaster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slides/slide58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54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36.xml" ContentType="application/vnd.openxmlformats-officedocument.presentationml.notesSlide+xml"/>
  <Override PartName="/ppt/slides/slide48.xml" ContentType="application/vnd.openxmlformats-officedocument.presentationml.slide+xml"/>
  <Override PartName="/ppt/slides/slide44.xml" ContentType="application/vnd.openxmlformats-officedocument.presentationml.slide+xml"/>
  <Override PartName="/ppt/slides/slide40.xml" ContentType="application/vnd.openxmlformats-officedocument.presentationml.slide+xml"/>
  <Override PartName="/ppt/notesSlides/notesSlide26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slides/slide37.xml" ContentType="application/vnd.openxmlformats-officedocument.presentationml.slide+xml"/>
  <Override PartName="/ppt/slides/slide33.xml" ContentType="application/vnd.openxmlformats-officedocument.presentationml.slide+xml"/>
  <Default Extension="gif" ContentType="image/gif"/>
  <Override PartName="/ppt/notesSlides/notesSlide19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20.bin" ContentType="application/vnd.openxmlformats-officedocument.oleObject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23.xml" ContentType="application/vnd.openxmlformats-officedocument.presentationml.slide+xml"/>
  <Override PartName="/ppt/embeddings/oleObject9.bin" ContentType="application/vnd.openxmlformats-officedocument.oleObject"/>
  <Override PartName="/ppt/embeddings/oleObject5.bin" ContentType="application/vnd.openxmlformats-officedocument.oleObject"/>
  <Override PartName="/ppt/embeddings/oleObject1.bin" ContentType="application/vnd.openxmlformats-officedocument.oleObject"/>
  <Override PartName="/ppt/embeddings/oleObject10.bin" ContentType="application/vnd.openxmlformats-officedocument.oleObject"/>
  <Override PartName="/ppt/embeddings/oleObject17.bin" ContentType="application/vnd.openxmlformats-officedocument.oleObject"/>
  <Override PartName="/ppt/embeddings/oleObject13.bin" ContentType="application/vnd.openxmlformats-officedocument.oleObject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1.xml" ContentType="application/vnd.openxmlformats-officedocument.theme+xml"/>
  <Default Extension="bin" ContentType="application/vnd.openxmlformats-officedocument.presentationml.printerSettings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viewProps.xml" ContentType="application/vnd.openxmlformats-officedocument.presentationml.viewProps+xml"/>
  <Override PartName="/ppt/slides/slide55.xml" ContentType="application/vnd.openxmlformats-officedocument.presentationml.slide+xml"/>
  <Override PartName="/ppt/slides/slide51.xml" ContentType="application/vnd.openxmlformats-officedocument.presentationml.slide+xml"/>
  <Override PartName="/ppt/notesSlides/notesSlide30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7.xml" ContentType="application/vnd.openxmlformats-officedocument.presentationml.notesSlide+xml"/>
  <Override PartName="/docProps/app.xml" ContentType="application/vnd.openxmlformats-officedocument.extended-properties+xml"/>
  <Override PartName="/ppt/slides/slide49.xml" ContentType="application/vnd.openxmlformats-officedocument.presentationml.slide+xml"/>
  <Override PartName="/ppt/slides/slide45.xml" ContentType="application/vnd.openxmlformats-officedocument.presentationml.slide+xml"/>
  <Override PartName="/ppt/slides/slide41.xml" ContentType="application/vnd.openxmlformats-officedocument.presentationml.slide+xml"/>
  <Default Extension="png" ContentType="image/png"/>
  <Override PartName="/ppt/notesSlides/notesSlide27.xml" ContentType="application/vnd.openxmlformats-officedocument.presentationml.notesSlide+xml"/>
  <Override PartName="/ppt/notesSlides/notesSlide23.xml" ContentType="application/vnd.openxmlformats-officedocument.presentationml.notesSlide+xml"/>
  <Override PartName="/ppt/slides/slide38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slides/slide3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21.bin" ContentType="application/vnd.openxmlformats-officedocument.oleObject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embeddings/oleObject6.bin" ContentType="application/vnd.openxmlformats-officedocument.oleObject"/>
  <Override PartName="/ppt/embeddings/oleObject2.bin" ContentType="application/vnd.openxmlformats-officedocument.oleObject"/>
  <Override PartName="/ppt/embeddings/oleObject11.bin" ContentType="application/vnd.openxmlformats-officedocument.oleObject"/>
  <Override PartName="/ppt/presProps.xml" ContentType="application/vnd.openxmlformats-officedocument.presentationml.presProps+xml"/>
  <Override PartName="/ppt/embeddings/oleObject18.bin" ContentType="application/vnd.openxmlformats-officedocument.oleObject"/>
  <Override PartName="/ppt/embeddings/oleObject14.bin" ContentType="application/vnd.openxmlformats-officedocument.oleObject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3.xml" ContentType="application/vnd.openxmlformats-officedocument.presentationml.slide+xml"/>
  <Override PartName="/docProps/core.xml" ContentType="application/vnd.openxmlformats-package.core-properties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Default Extension="xml" ContentType="application/xml"/>
  <Override PartName="/ppt/notesSlides/notesSlide9.xml" ContentType="application/vnd.openxmlformats-officedocument.presentationml.notesSlide+xml"/>
  <Override PartName="/ppt/theme/theme2.xml" ContentType="application/vnd.openxmlformats-officedocument.theme+xml"/>
  <Default Extension="pict" ContentType="image/pict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56.xml" ContentType="application/vnd.openxmlformats-officedocument.presentationml.slide+xml"/>
  <Override PartName="/ppt/slides/slide52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46.xml" ContentType="application/vnd.openxmlformats-officedocument.presentationml.slide+xml"/>
  <Override PartName="/ppt/slides/slide42.xml" ContentType="application/vnd.openxmlformats-officedocument.presentationml.slide+xml"/>
  <Override PartName="/ppt/notesSlides/notesSlide2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0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3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3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embeddings/oleObject7.bin" ContentType="application/vnd.openxmlformats-officedocument.oleObject"/>
  <Override PartName="/ppt/embeddings/oleObject3.bin" ContentType="application/vnd.openxmlformats-officedocument.oleObject"/>
  <Override PartName="/ppt/embeddings/oleObject12.bin" ContentType="application/vnd.openxmlformats-officedocument.oleObject"/>
  <Override PartName="/ppt/embeddings/oleObject19.bin" ContentType="application/vnd.openxmlformats-officedocument.oleObject"/>
  <Override PartName="/ppt/embeddings/oleObject15.bin" ContentType="application/vnd.openxmlformats-officedocument.oleObject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3.xml" ContentType="application/vnd.openxmlformats-officedocument.them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57.xml" ContentType="application/vnd.openxmlformats-officedocument.presentationml.slide+xml"/>
  <Override PartName="/ppt/slides/slide53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3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bookmarkIdSeed="3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81" r:id="rId3"/>
    <p:sldId id="405" r:id="rId4"/>
    <p:sldId id="388" r:id="rId5"/>
    <p:sldId id="276" r:id="rId6"/>
    <p:sldId id="280" r:id="rId7"/>
    <p:sldId id="286" r:id="rId8"/>
    <p:sldId id="366" r:id="rId9"/>
    <p:sldId id="277" r:id="rId10"/>
    <p:sldId id="291" r:id="rId11"/>
    <p:sldId id="287" r:id="rId12"/>
    <p:sldId id="389" r:id="rId13"/>
    <p:sldId id="284" r:id="rId14"/>
    <p:sldId id="279" r:id="rId15"/>
    <p:sldId id="294" r:id="rId16"/>
    <p:sldId id="367" r:id="rId17"/>
    <p:sldId id="377" r:id="rId18"/>
    <p:sldId id="379" r:id="rId19"/>
    <p:sldId id="390" r:id="rId20"/>
    <p:sldId id="302" r:id="rId21"/>
    <p:sldId id="305" r:id="rId22"/>
    <p:sldId id="303" r:id="rId23"/>
    <p:sldId id="383" r:id="rId24"/>
    <p:sldId id="382" r:id="rId25"/>
    <p:sldId id="391" r:id="rId26"/>
    <p:sldId id="335" r:id="rId27"/>
    <p:sldId id="293" r:id="rId28"/>
    <p:sldId id="384" r:id="rId29"/>
    <p:sldId id="296" r:id="rId30"/>
    <p:sldId id="385" r:id="rId31"/>
    <p:sldId id="386" r:id="rId32"/>
    <p:sldId id="387" r:id="rId33"/>
    <p:sldId id="297" r:id="rId34"/>
    <p:sldId id="392" r:id="rId35"/>
    <p:sldId id="406" r:id="rId36"/>
    <p:sldId id="393" r:id="rId37"/>
    <p:sldId id="394" r:id="rId38"/>
    <p:sldId id="395" r:id="rId39"/>
    <p:sldId id="413" r:id="rId40"/>
    <p:sldId id="414" r:id="rId41"/>
    <p:sldId id="415" r:id="rId42"/>
    <p:sldId id="416" r:id="rId43"/>
    <p:sldId id="417" r:id="rId44"/>
    <p:sldId id="418" r:id="rId45"/>
    <p:sldId id="408" r:id="rId46"/>
    <p:sldId id="409" r:id="rId47"/>
    <p:sldId id="420" r:id="rId48"/>
    <p:sldId id="421" r:id="rId49"/>
    <p:sldId id="422" r:id="rId50"/>
    <p:sldId id="398" r:id="rId51"/>
    <p:sldId id="399" r:id="rId52"/>
    <p:sldId id="411" r:id="rId53"/>
    <p:sldId id="410" r:id="rId54"/>
    <p:sldId id="412" r:id="rId55"/>
    <p:sldId id="401" r:id="rId56"/>
    <p:sldId id="404" r:id="rId57"/>
    <p:sldId id="402" r:id="rId58"/>
    <p:sldId id="403" r:id="rId5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99"/>
    <a:srgbClr val="FFCC66"/>
    <a:srgbClr val="005DA2"/>
    <a:srgbClr val="000066"/>
    <a:srgbClr val="D6ECEE"/>
    <a:srgbClr val="B7FFFF"/>
    <a:srgbClr val="E5FCC0"/>
    <a:srgbClr val="99FFCC"/>
    <a:srgbClr val="0066FF"/>
    <a:srgbClr val="F5C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9561" autoAdjust="0"/>
    <p:restoredTop sz="95151" autoAdjust="0"/>
  </p:normalViewPr>
  <p:slideViewPr>
    <p:cSldViewPr>
      <p:cViewPr>
        <p:scale>
          <a:sx n="90" d="100"/>
          <a:sy n="90" d="100"/>
        </p:scale>
        <p:origin x="-1704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28" y="-102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60" Type="http://schemas.openxmlformats.org/officeDocument/2006/relationships/notesMaster" Target="notesMasters/notesMaster1.xml"/><Relationship Id="rId61" Type="http://schemas.openxmlformats.org/officeDocument/2006/relationships/handoutMaster" Target="handoutMasters/handoutMaster1.xml"/><Relationship Id="rId62" Type="http://schemas.openxmlformats.org/officeDocument/2006/relationships/printerSettings" Target="printerSettings/printerSettings1.bin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9" Type="http://schemas.openxmlformats.org/officeDocument/2006/relationships/image" Target="../media/image27.png"/><Relationship Id="rId10" Type="http://schemas.openxmlformats.org/officeDocument/2006/relationships/image" Target="../media/image18.png"/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4" Type="http://schemas.openxmlformats.org/officeDocument/2006/relationships/image" Target="../media/image22.png"/><Relationship Id="rId15" Type="http://schemas.openxmlformats.org/officeDocument/2006/relationships/image" Target="../media/image23.png"/><Relationship Id="rId16" Type="http://schemas.openxmlformats.org/officeDocument/2006/relationships/image" Target="../media/image24.png"/><Relationship Id="rId17" Type="http://schemas.openxmlformats.org/officeDocument/2006/relationships/image" Target="../media/image25.png"/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8" Type="http://schemas.openxmlformats.org/officeDocument/2006/relationships/image" Target="../media/image2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ict"/><Relationship Id="rId2" Type="http://schemas.openxmlformats.org/officeDocument/2006/relationships/image" Target="../media/image55.pict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26BCD-5A0C-4E1C-95CD-1B8226D3FEC4}" type="datetimeFigureOut">
              <a:rPr lang="it-IT" smtClean="0"/>
              <a:pPr/>
              <a:t>6-09-2009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BDCD9-AEBC-4143-A701-6ACD411E8425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CE603B-BE0E-43E8-B48B-E05ABC5044E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55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56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57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58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CE603B-BE0E-43E8-B48B-E05ABC5044EA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EF05B-153E-47C2-AE8D-49EE4367AF8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32F63-538C-4481-AD06-2086E002BC33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24809-2BCD-495B-91FC-29281DDCD80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0B00D-3CDB-4807-852E-8F82CD347647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5699-2513-45F9-A647-4FB0C5D9D328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84D56-2965-405B-87DF-984FDAD20157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C98D1-C056-4C25-B88A-A53FA262C316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20340-1A65-4864-9B01-EF511BA7043B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8715B-E825-4F0B-AE8D-EA8E092CA4C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5B3FE-F6B3-472D-824A-E730A7A859DC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F5F8C-8ED0-4D28-86DE-BE985B4A244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72D54-CEBB-4CCA-9345-AAE841AAE22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E9D95C7-C4A7-4A41-BB37-3D793D7FCA5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9" Type="http://schemas.openxmlformats.org/officeDocument/2006/relationships/oleObject" Target="../embeddings/oleObject16.bin"/><Relationship Id="rId20" Type="http://schemas.openxmlformats.org/officeDocument/2006/relationships/oleObject" Target="../embeddings/oleObject17.bin"/><Relationship Id="rId21" Type="http://schemas.openxmlformats.org/officeDocument/2006/relationships/oleObject" Target="../embeddings/oleObject18.bin"/><Relationship Id="rId22" Type="http://schemas.openxmlformats.org/officeDocument/2006/relationships/oleObject" Target="../embeddings/oleObject19.bin"/><Relationship Id="rId10" Type="http://schemas.openxmlformats.org/officeDocument/2006/relationships/oleObject" Target="../embeddings/oleObject7.bin"/><Relationship Id="rId11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13" Type="http://schemas.openxmlformats.org/officeDocument/2006/relationships/oleObject" Target="../embeddings/oleObject10.bin"/><Relationship Id="rId14" Type="http://schemas.openxmlformats.org/officeDocument/2006/relationships/oleObject" Target="../embeddings/oleObject11.bin"/><Relationship Id="rId15" Type="http://schemas.openxmlformats.org/officeDocument/2006/relationships/oleObject" Target="../embeddings/oleObject12.bin"/><Relationship Id="rId16" Type="http://schemas.openxmlformats.org/officeDocument/2006/relationships/oleObject" Target="../embeddings/oleObject13.bin"/><Relationship Id="rId17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Relationship Id="rId9" Type="http://schemas.openxmlformats.org/officeDocument/2006/relationships/oleObject" Target="../embeddings/oleObject6.bin"/><Relationship Id="rId18" Type="http://schemas.openxmlformats.org/officeDocument/2006/relationships/oleObject" Target="../embeddings/oleObject1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20.bin"/><Relationship Id="rId5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gif"/><Relationship Id="rId4" Type="http://schemas.openxmlformats.org/officeDocument/2006/relationships/image" Target="../media/image35.jpeg"/><Relationship Id="rId5" Type="http://schemas.openxmlformats.org/officeDocument/2006/relationships/image" Target="../media/image36.png"/><Relationship Id="rId6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1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2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3" TargetMode="External"/><Relationship Id="rId4" Type="http://schemas.openxmlformats.org/officeDocument/2006/relationships/oleObject" Target="NO%20NAME:Scheda%20Contabile-1.doc!OLE_LINK4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5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7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8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9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10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Relationship Id="rId3" Type="http://schemas.openxmlformats.org/officeDocument/2006/relationships/oleObject" Target="NO%20NAME:Scheda%20Contabile-1.doc!OLE_LINK1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/>
          <p:cNvSpPr/>
          <p:nvPr/>
        </p:nvSpPr>
        <p:spPr bwMode="auto">
          <a:xfrm>
            <a:off x="7120466" y="0"/>
            <a:ext cx="1744134" cy="69532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0" name="Rectangle 20"/>
          <p:cNvSpPr>
            <a:spLocks noChangeArrowheads="1"/>
          </p:cNvSpPr>
          <p:nvPr/>
        </p:nvSpPr>
        <p:spPr bwMode="auto">
          <a:xfrm>
            <a:off x="179388" y="333375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15"/>
          <p:cNvSpPr>
            <a:spLocks noChangeArrowheads="1"/>
          </p:cNvSpPr>
          <p:nvPr/>
        </p:nvSpPr>
        <p:spPr bwMode="auto">
          <a:xfrm>
            <a:off x="6659563" y="549275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500834"/>
            <a:ext cx="421484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1428728" y="2057400"/>
            <a:ext cx="67866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Introduzione a Oracle</a:t>
            </a:r>
          </a:p>
          <a:p>
            <a:pPr algn="ctr">
              <a:defRPr/>
            </a:pP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  <a:p>
            <a:pPr algn="ctr">
              <a:defRPr/>
            </a:pP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Anagrafiche &amp; </a:t>
            </a:r>
            <a:r>
              <a:rPr lang="it-IT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Queries</a:t>
            </a: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  </a:t>
            </a:r>
            <a:endParaRPr lang="it-IT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281334" y="0"/>
            <a:ext cx="139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Modulo 1</a:t>
            </a:r>
            <a:endParaRPr lang="it-IT" sz="20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577034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	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10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3074" name="Picture 2" descr="Figur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943" y="441673"/>
            <a:ext cx="8165205" cy="100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875867" y="142875"/>
            <a:ext cx="2753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6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Menu File</a:t>
            </a:r>
            <a:endParaRPr lang="it-IT" sz="36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736600" y="2122593"/>
            <a:ext cx="6309360" cy="3754874"/>
          </a:xfrm>
          <a:prstGeom prst="rect">
            <a:avLst/>
          </a:prstGeom>
          <a:noFill/>
          <a:ln>
            <a:solidFill>
              <a:srgbClr val="000066"/>
            </a:solidFill>
          </a:ln>
        </p:spPr>
        <p:txBody>
          <a:bodyPr wrap="square" rtlCol="0">
            <a:spAutoFit/>
          </a:bodyPr>
          <a:lstStyle/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Nuovo</a:t>
            </a:r>
            <a:r>
              <a:rPr lang="en-US" sz="1400" b="1" dirty="0" smtClean="0">
                <a:solidFill>
                  <a:srgbClr val="000066"/>
                </a:solidFill>
              </a:rPr>
              <a:t> 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it-IT" sz="1400" dirty="0" smtClean="0">
                <a:solidFill>
                  <a:srgbClr val="000066"/>
                </a:solidFill>
              </a:rPr>
              <a:t>Crea lo spazio per inserire un nuovo record</a:t>
            </a: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Salva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en-US" sz="1400" dirty="0" err="1" smtClean="0">
                <a:solidFill>
                  <a:srgbClr val="000066"/>
                </a:solidFill>
              </a:rPr>
              <a:t>Salva</a:t>
            </a:r>
            <a:r>
              <a:rPr lang="en-US" sz="1400" dirty="0" smtClean="0">
                <a:solidFill>
                  <a:srgbClr val="000066"/>
                </a:solidFill>
              </a:rPr>
              <a:t> le </a:t>
            </a:r>
            <a:r>
              <a:rPr lang="en-US" sz="1400" dirty="0" err="1" smtClean="0">
                <a:solidFill>
                  <a:srgbClr val="000066"/>
                </a:solidFill>
              </a:rPr>
              <a:t>modifiche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Salva</a:t>
            </a:r>
            <a:r>
              <a:rPr lang="en-US" sz="1400" b="1" dirty="0" smtClean="0">
                <a:solidFill>
                  <a:srgbClr val="000066"/>
                </a:solidFill>
              </a:rPr>
              <a:t> e continua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it-IT" sz="1400" dirty="0" smtClean="0">
                <a:solidFill>
                  <a:srgbClr val="000066"/>
                </a:solidFill>
              </a:rPr>
              <a:t>Salva le modifiche e riporta la maschera in condizioni di accettare  la prossima transazione</a:t>
            </a:r>
          </a:p>
          <a:p>
            <a:pPr hangingPunct="0"/>
            <a:r>
              <a:rPr lang="en-US" sz="1400" b="1" dirty="0" smtClean="0">
                <a:solidFill>
                  <a:srgbClr val="000066"/>
                </a:solidFill>
              </a:rPr>
              <a:t>Esporta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it-IT" sz="1400" dirty="0" smtClean="0">
                <a:solidFill>
                  <a:srgbClr val="000066"/>
                </a:solidFill>
              </a:rPr>
              <a:t>Esporta la tabella dei dati presenti sulla maschera in un file Excel</a:t>
            </a: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Stampa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en-US" sz="1400" dirty="0" err="1" smtClean="0">
                <a:solidFill>
                  <a:srgbClr val="000066"/>
                </a:solidFill>
              </a:rPr>
              <a:t>Stampa</a:t>
            </a:r>
            <a:r>
              <a:rPr lang="en-US" sz="1400" dirty="0" smtClean="0">
                <a:solidFill>
                  <a:srgbClr val="000066"/>
                </a:solidFill>
              </a:rPr>
              <a:t> la </a:t>
            </a:r>
            <a:r>
              <a:rPr lang="en-US" sz="1400" dirty="0" err="1" smtClean="0">
                <a:solidFill>
                  <a:srgbClr val="000066"/>
                </a:solidFill>
              </a:rPr>
              <a:t>maschera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 smtClean="0">
                <a:solidFill>
                  <a:srgbClr val="000066"/>
                </a:solidFill>
              </a:rPr>
              <a:t>corrente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Attiva</a:t>
            </a:r>
            <a:r>
              <a:rPr lang="en-US" sz="1400" b="1" dirty="0" smtClean="0">
                <a:solidFill>
                  <a:srgbClr val="000066"/>
                </a:solidFill>
              </a:rPr>
              <a:t> </a:t>
            </a:r>
            <a:r>
              <a:rPr lang="en-US" sz="1400" b="1" dirty="0" err="1" smtClean="0">
                <a:solidFill>
                  <a:srgbClr val="000066"/>
                </a:solidFill>
              </a:rPr>
              <a:t>Responsabilità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it-IT" sz="1400" dirty="0" smtClean="0">
                <a:solidFill>
                  <a:srgbClr val="000066"/>
                </a:solidFill>
              </a:rPr>
              <a:t>Visualizza la maschera di selezione delle Responsabilità dell’utente</a:t>
            </a: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Chiudi</a:t>
            </a:r>
            <a:r>
              <a:rPr lang="en-US" sz="1400" b="1" dirty="0" smtClean="0">
                <a:solidFill>
                  <a:srgbClr val="000066"/>
                </a:solidFill>
              </a:rPr>
              <a:t> </a:t>
            </a:r>
            <a:r>
              <a:rPr lang="en-US" sz="1400" b="1" dirty="0" err="1" smtClean="0">
                <a:solidFill>
                  <a:srgbClr val="000066"/>
                </a:solidFill>
              </a:rPr>
              <a:t>maschera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it-IT" sz="1400" dirty="0" smtClean="0">
                <a:solidFill>
                  <a:srgbClr val="000066"/>
                </a:solidFill>
              </a:rPr>
              <a:t>Chiude tutte le finestre della maschera corrente</a:t>
            </a:r>
          </a:p>
          <a:p>
            <a:pPr hangingPunct="0"/>
            <a:r>
              <a:rPr lang="en-US" sz="1400" b="1" dirty="0" err="1" smtClean="0">
                <a:solidFill>
                  <a:srgbClr val="000066"/>
                </a:solidFill>
              </a:rPr>
              <a:t>Esci</a:t>
            </a:r>
            <a:r>
              <a:rPr lang="en-US" sz="1400" b="1" dirty="0" smtClean="0">
                <a:solidFill>
                  <a:srgbClr val="000066"/>
                </a:solidFill>
              </a:rPr>
              <a:t> </a:t>
            </a:r>
            <a:r>
              <a:rPr lang="en-US" sz="1400" b="1" dirty="0" err="1" smtClean="0">
                <a:solidFill>
                  <a:srgbClr val="000066"/>
                </a:solidFill>
              </a:rPr>
              <a:t>da</a:t>
            </a:r>
            <a:r>
              <a:rPr lang="en-US" sz="1400" b="1" dirty="0" smtClean="0">
                <a:solidFill>
                  <a:srgbClr val="000066"/>
                </a:solidFill>
              </a:rPr>
              <a:t> Oracle</a:t>
            </a:r>
            <a:endParaRPr lang="it-IT" sz="1400" dirty="0" smtClean="0">
              <a:solidFill>
                <a:srgbClr val="000066"/>
              </a:solidFill>
            </a:endParaRPr>
          </a:p>
          <a:p>
            <a:pPr hangingPunct="0"/>
            <a:r>
              <a:rPr lang="en-US" sz="1400" dirty="0" err="1" smtClean="0">
                <a:solidFill>
                  <a:srgbClr val="000066"/>
                </a:solidFill>
              </a:rPr>
              <a:t>Chiude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 smtClean="0">
                <a:solidFill>
                  <a:srgbClr val="000066"/>
                </a:solidFill>
              </a:rPr>
              <a:t>l'Applicazione</a:t>
            </a:r>
            <a:r>
              <a:rPr lang="en-US" sz="1400" dirty="0" smtClean="0">
                <a:solidFill>
                  <a:srgbClr val="000066"/>
                </a:solidFill>
              </a:rPr>
              <a:t> Oracle</a:t>
            </a:r>
            <a:endParaRPr lang="it-IT" sz="1400" dirty="0"/>
          </a:p>
        </p:txBody>
      </p:sp>
      <p:sp>
        <p:nvSpPr>
          <p:cNvPr id="11" name="Ovale 10"/>
          <p:cNvSpPr/>
          <p:nvPr/>
        </p:nvSpPr>
        <p:spPr bwMode="auto">
          <a:xfrm>
            <a:off x="287867" y="592667"/>
            <a:ext cx="982133" cy="71120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09600" y="1750535"/>
            <a:ext cx="6832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File</a:t>
            </a:r>
          </a:p>
          <a:p>
            <a:pPr marL="457200" indent="-457200" eaLnBrk="0" hangingPunct="0">
              <a:tabLst>
                <a:tab pos="779463" algn="l"/>
              </a:tabLst>
            </a:pPr>
            <a:endParaRPr lang="it-IT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540569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	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43383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11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3074" name="Picture 2" descr="Figur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187" y="871522"/>
            <a:ext cx="7643866" cy="93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28662" y="2150504"/>
            <a:ext cx="7643866" cy="1200329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79463" algn="l"/>
              </a:tabLst>
            </a:pPr>
            <a:endParaRPr kumimoji="0" lang="it-IT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</a:endParaRPr>
          </a:p>
          <a:p>
            <a:pPr marL="457200" lvl="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I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pulsanti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 sono abilitati in funzione della maschera aperta, cioè in base alle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funzionalità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 previste per l’applicazione in corso.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928662" y="3364950"/>
            <a:ext cx="7643866" cy="150810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779463" algn="l"/>
              </a:tabLst>
            </a:pP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  <a:ea typeface="Times New Roman" pitchFamily="18" charset="0"/>
              <a:cs typeface="Courier New" pitchFamily="49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779463" algn="l"/>
              </a:tabLs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Courier New" pitchFamily="49" charset="0"/>
              </a:rPr>
              <a:t>La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Courier New" pitchFamily="49" charset="0"/>
              </a:rPr>
              <a:t>barra degli strumenti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Courier New" pitchFamily="49" charset="0"/>
              </a:rPr>
              <a:t>o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Courier New" pitchFamily="49" charset="0"/>
              </a:rPr>
              <a:t>Toolbar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Courier New" pitchFamily="49" charset="0"/>
              </a:rPr>
              <a:t> è composta da una serie di pulsanti a forma di icona che permettono di eseguire rapidamente azioni specifiche corrispondenti alle voci di menu comunemente usate.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28662" y="4865148"/>
            <a:ext cx="7643866" cy="92333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eaLnBrk="0" hangingPunct="0">
              <a:tabLst>
                <a:tab pos="779463" algn="l"/>
              </a:tabLst>
            </a:pPr>
            <a:endParaRPr lang="it-IT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marL="457200" lvl="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Se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</a:rPr>
              <a:t>disabilitato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 (icona non attiva) non è disponibile la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</a:rPr>
              <a:t>funzione/azione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 corrispondente</a:t>
            </a:r>
            <a:endParaRPr lang="it-IT" dirty="0" smtClean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161925" y="333375"/>
            <a:ext cx="8801100" cy="1981200"/>
          </a:xfrm>
          <a:prstGeom prst="ellipse">
            <a:avLst/>
          </a:prstGeom>
          <a:noFill/>
          <a:ln w="28575" cap="flat" cmpd="sng" algn="ctr">
            <a:solidFill>
              <a:srgbClr val="D9D9D9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238375" y="228600"/>
            <a:ext cx="1533312" cy="460375"/>
          </a:xfrm>
          <a:prstGeom prst="rect">
            <a:avLst/>
          </a:prstGeom>
          <a:solidFill>
            <a:srgbClr val="D9D9D9"/>
          </a:solidFill>
          <a:ln w="9525">
            <a:solidFill>
              <a:srgbClr val="D9D9D9"/>
            </a:solidFill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Toolbar</a:t>
            </a:r>
            <a:endParaRPr lang="it-IT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540569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	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43383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12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3074" name="Picture 2" descr="Figur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187" y="871522"/>
            <a:ext cx="7643866" cy="93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28662" y="2150504"/>
            <a:ext cx="7643866" cy="646331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79463" algn="l"/>
              </a:tabLst>
            </a:pPr>
            <a:endParaRPr kumimoji="0" lang="it-IT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</a:endParaRPr>
          </a:p>
          <a:p>
            <a:pPr marL="457200" lvl="0" indent="-457200" eaLnBrk="0" hangingPunct="0"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In molte maschere permette di: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928662" y="3364950"/>
            <a:ext cx="7643866" cy="646331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a</a:t>
            </a:r>
            <a:r>
              <a:rPr lang="it-IT" dirty="0" err="1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ccedere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 direttamente ad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altre maschere 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(dettaglio pratica, scheda contabile) senza transitare per il </a:t>
            </a:r>
            <a:r>
              <a:rPr lang="it-IT" dirty="0" err="1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menu’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28662" y="4495800"/>
            <a:ext cx="7643866" cy="92333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eaLnBrk="0" hangingPunct="0">
              <a:tabLst>
                <a:tab pos="779463" algn="l"/>
              </a:tabLst>
            </a:pPr>
            <a:endParaRPr lang="it-IT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marL="457200" lvl="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lanciare </a:t>
            </a:r>
            <a:r>
              <a:rPr lang="it-IT" dirty="0" err="1" smtClean="0">
                <a:solidFill>
                  <a:srgbClr val="000066"/>
                </a:solidFill>
                <a:latin typeface="Bookman Old Style" pitchFamily="18" charset="0"/>
              </a:rPr>
              <a:t>reports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 (stampe): </a:t>
            </a:r>
          </a:p>
          <a:p>
            <a:pPr marL="457200" lvl="0" indent="-457200" eaLnBrk="0" hangingPunct="0"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</a:rPr>
              <a:t>	autorizzazione, nota di liquidazione missione</a:t>
            </a:r>
            <a:endParaRPr lang="it-IT" dirty="0" smtClean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3429000" y="1143000"/>
            <a:ext cx="990600" cy="35242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209800" y="228600"/>
            <a:ext cx="1724025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Strumenti</a:t>
            </a:r>
            <a:endParaRPr lang="it-IT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1" name="Connettore 2 20"/>
          <p:cNvCxnSpPr/>
          <p:nvPr/>
        </p:nvCxnSpPr>
        <p:spPr bwMode="auto">
          <a:xfrm rot="16200000" flipH="1">
            <a:off x="3514727" y="695326"/>
            <a:ext cx="533399" cy="361948"/>
          </a:xfrm>
          <a:prstGeom prst="straightConnector1">
            <a:avLst/>
          </a:prstGeom>
          <a:solidFill>
            <a:schemeClr val="accent1"/>
          </a:solidFill>
          <a:ln w="41275" cap="sq" cmpd="sng" algn="ctr">
            <a:solidFill>
              <a:srgbClr val="D9D9D9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12" grpId="0"/>
      <p:bldP spid="13" grpId="0"/>
      <p:bldP spid="1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e 27"/>
          <p:cNvSpPr/>
          <p:nvPr/>
        </p:nvSpPr>
        <p:spPr bwMode="auto">
          <a:xfrm>
            <a:off x="7070271" y="0"/>
            <a:ext cx="1616529" cy="819150"/>
          </a:xfrm>
          <a:prstGeom prst="ellipse">
            <a:avLst/>
          </a:prstGeom>
          <a:solidFill>
            <a:srgbClr val="FFFF00"/>
          </a:solidFill>
          <a:ln w="28575" cap="flat" cmpd="sng" algn="ctr">
            <a:solidFill>
              <a:srgbClr val="FFFF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133350" y="651510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13</a:t>
            </a:fld>
            <a:endParaRPr lang="it-IT" dirty="0">
              <a:solidFill>
                <a:srgbClr val="4BACB3"/>
              </a:solidFill>
            </a:endParaRPr>
          </a:p>
        </p:txBody>
      </p:sp>
      <p:graphicFrame>
        <p:nvGraphicFramePr>
          <p:cNvPr id="55" name="Tabella 54"/>
          <p:cNvGraphicFramePr>
            <a:graphicFrameLocks noGrp="1"/>
          </p:cNvGraphicFramePr>
          <p:nvPr/>
        </p:nvGraphicFramePr>
        <p:xfrm>
          <a:off x="133350" y="409576"/>
          <a:ext cx="8892118" cy="598801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18333"/>
                <a:gridCol w="1549516"/>
                <a:gridCol w="6924269"/>
              </a:tblGrid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Nuovo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crea un nuovo record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Trova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Entra in modalità </a:t>
                      </a:r>
                      <a:r>
                        <a:rPr lang="it-IT" sz="1200" dirty="0" err="1" smtClean="0">
                          <a:solidFill>
                            <a:srgbClr val="000066"/>
                          </a:solidFill>
                        </a:rPr>
                        <a:t>Query</a:t>
                      </a: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 per cercare</a:t>
                      </a:r>
                      <a:r>
                        <a:rPr lang="it-IT" sz="1200" baseline="0" dirty="0" smtClean="0">
                          <a:solidFill>
                            <a:srgbClr val="000066"/>
                          </a:solidFill>
                        </a:rPr>
                        <a:t> record precedentemente inseriti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Mostra Navigator  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visualizza il menu di Navigazione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Salva  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salva le modifiche apportate all’interno della maschera corrente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Passo successivo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aggiorna il </a:t>
                      </a:r>
                      <a:r>
                        <a:rPr lang="it-IT" sz="1200" dirty="0" err="1">
                          <a:solidFill>
                            <a:srgbClr val="000066"/>
                          </a:solidFill>
                        </a:rPr>
                        <a:t>Workflow</a:t>
                      </a: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 passando allo passo seguente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Attiva Responsabilità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Cambio di responsabilità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Stampa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stampa i dati visualizzati nello schermo </a:t>
                      </a: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corrente o il report assegnato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Chiudi maschera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chiude tutte le finestre della maschera corrente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Taglia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elimina il testo selezionato dalla maschera corrente e lo inserisce in Appunti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Copia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copia il testo selezionato dalla maschera corrente e lo inserisce in Appunti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Incolla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inserisce il testo tagliato o copiato in Appunti nella nuova posizione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Cancella record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cancella i dati relativi al record corrente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Elimina record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elimina il record corrente dal database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3366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Modifica campo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apre la maschera </a:t>
                      </a:r>
                      <a:r>
                        <a:rPr lang="it-IT" sz="1200" dirty="0" err="1">
                          <a:solidFill>
                            <a:srgbClr val="000066"/>
                          </a:solidFill>
                        </a:rPr>
                        <a:t>Editor</a:t>
                      </a: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 che consente di modificare il contenuto del campo selezionato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Zoom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richiama uno zoom </a:t>
                      </a: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personalizzato (accesso</a:t>
                      </a:r>
                      <a:r>
                        <a:rPr lang="it-IT" sz="1200" baseline="0" dirty="0" smtClean="0">
                          <a:solidFill>
                            <a:srgbClr val="000066"/>
                          </a:solidFill>
                        </a:rPr>
                        <a:t> ad altre maschere se previste)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1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Conversioni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apre la finestra </a:t>
                      </a: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Conversione per</a:t>
                      </a:r>
                      <a:r>
                        <a:rPr lang="it-IT" sz="1200" baseline="0" dirty="0" smtClean="0">
                          <a:solidFill>
                            <a:srgbClr val="000066"/>
                          </a:solidFill>
                        </a:rPr>
                        <a:t> l’attivazione di un’altra lingua (</a:t>
                      </a:r>
                      <a:r>
                        <a:rPr lang="it-IT" sz="1200" baseline="0" dirty="0" err="1" smtClean="0">
                          <a:solidFill>
                            <a:srgbClr val="000066"/>
                          </a:solidFill>
                        </a:rPr>
                        <a:t>italiano-inglese</a:t>
                      </a:r>
                      <a:r>
                        <a:rPr lang="it-IT" sz="1200" baseline="0" dirty="0" smtClean="0">
                          <a:solidFill>
                            <a:srgbClr val="000066"/>
                          </a:solidFill>
                        </a:rPr>
                        <a:t>)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5636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>
                          <a:solidFill>
                            <a:srgbClr val="000066"/>
                          </a:solidFill>
                        </a:rPr>
                        <a:t>Allegati</a:t>
                      </a:r>
                      <a:endParaRPr lang="it-IT" sz="1200" i="1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Attiva il collegamento</a:t>
                      </a:r>
                      <a:r>
                        <a:rPr lang="it-IT" sz="1200" baseline="0" dirty="0" smtClean="0">
                          <a:solidFill>
                            <a:srgbClr val="000066"/>
                          </a:solidFill>
                        </a:rPr>
                        <a:t> ad un documento esterno</a:t>
                      </a: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. </a:t>
                      </a: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In caso di presenza di uno o più allegati, appare un’icona diversa che rappresenta un fermaglio applicato ad un foglio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5729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Strumenti cartella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>
                          <a:solidFill>
                            <a:srgbClr val="000066"/>
                          </a:solidFill>
                        </a:rPr>
                        <a:t>apre la tavolozza strumenti relativa alla cartella. Tali strumenti includono i pulsanti di seguito riportati che riproducono le azioni di alcune voci del menu Cartella più comunemente utilizzate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  <a:tr h="2872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endParaRPr lang="it-IT" sz="1200" i="0" dirty="0">
                        <a:solidFill>
                          <a:srgbClr val="000066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dirty="0" smtClean="0">
                          <a:solidFill>
                            <a:srgbClr val="000066"/>
                          </a:solidFill>
                        </a:rPr>
                        <a:t>Help</a:t>
                      </a:r>
                      <a:endParaRPr lang="it-IT" sz="1200" i="1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779780" algn="l"/>
                        </a:tabLst>
                      </a:pPr>
                      <a:r>
                        <a:rPr lang="it-IT" sz="1200" i="0" dirty="0" smtClean="0">
                          <a:solidFill>
                            <a:srgbClr val="000066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Apre l’help on </a:t>
                      </a:r>
                      <a:r>
                        <a:rPr lang="it-IT" sz="1200" i="0" dirty="0" err="1" smtClean="0">
                          <a:solidFill>
                            <a:srgbClr val="000066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line</a:t>
                      </a:r>
                      <a:r>
                        <a:rPr lang="it-IT" sz="1200" i="0" dirty="0" smtClean="0">
                          <a:solidFill>
                            <a:srgbClr val="000066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originale (inglese-americano) e custom</a:t>
                      </a:r>
                      <a:endParaRPr lang="it-IT" sz="1200" i="0" dirty="0">
                        <a:solidFill>
                          <a:srgbClr val="000066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847" name="Object 55"/>
          <p:cNvGraphicFramePr>
            <a:graphicFrameLocks noChangeAspect="1"/>
          </p:cNvGraphicFramePr>
          <p:nvPr/>
        </p:nvGraphicFramePr>
        <p:xfrm>
          <a:off x="162196" y="406400"/>
          <a:ext cx="350587" cy="277387"/>
        </p:xfrm>
        <a:graphic>
          <a:graphicData uri="http://schemas.openxmlformats.org/presentationml/2006/ole">
            <p:oleObj spid="_x0000_s33847" name="Immagine bitmap" r:id="rId4" imgW="285866" imgH="228571" progId="">
              <p:embed/>
            </p:oleObj>
          </a:graphicData>
        </a:graphic>
      </p:graphicFrame>
      <p:graphicFrame>
        <p:nvGraphicFramePr>
          <p:cNvPr id="33846" name="Object 54"/>
          <p:cNvGraphicFramePr>
            <a:graphicFrameLocks noChangeAspect="1"/>
          </p:cNvGraphicFramePr>
          <p:nvPr/>
        </p:nvGraphicFramePr>
        <p:xfrm>
          <a:off x="180950" y="684347"/>
          <a:ext cx="313079" cy="285933"/>
        </p:xfrm>
        <a:graphic>
          <a:graphicData uri="http://schemas.openxmlformats.org/presentationml/2006/ole">
            <p:oleObj spid="_x0000_s33846" name="Immagine bitmap" r:id="rId5" imgW="276117" imgH="247685" progId="">
              <p:embed/>
            </p:oleObj>
          </a:graphicData>
        </a:graphic>
      </p:graphicFrame>
      <p:graphicFrame>
        <p:nvGraphicFramePr>
          <p:cNvPr id="33845" name="Object 53"/>
          <p:cNvGraphicFramePr>
            <a:graphicFrameLocks noChangeAspect="1"/>
          </p:cNvGraphicFramePr>
          <p:nvPr/>
        </p:nvGraphicFramePr>
        <p:xfrm>
          <a:off x="162240" y="962732"/>
          <a:ext cx="350499" cy="286948"/>
        </p:xfrm>
        <a:graphic>
          <a:graphicData uri="http://schemas.openxmlformats.org/presentationml/2006/ole">
            <p:oleObj spid="_x0000_s33845" name="Immagine bitmap" r:id="rId6" imgW="285866" imgH="237969" progId="">
              <p:embed/>
            </p:oleObj>
          </a:graphicData>
        </a:graphic>
      </p:graphicFrame>
      <p:graphicFrame>
        <p:nvGraphicFramePr>
          <p:cNvPr id="33844" name="Object 52"/>
          <p:cNvGraphicFramePr>
            <a:graphicFrameLocks noChangeAspect="1"/>
          </p:cNvGraphicFramePr>
          <p:nvPr/>
        </p:nvGraphicFramePr>
        <p:xfrm>
          <a:off x="175031" y="1254761"/>
          <a:ext cx="324916" cy="283216"/>
        </p:xfrm>
        <a:graphic>
          <a:graphicData uri="http://schemas.openxmlformats.org/presentationml/2006/ole">
            <p:oleObj spid="_x0000_s33844" name="Immagine bitmap" r:id="rId7" imgW="295238" imgH="257007" progId="">
              <p:embed/>
            </p:oleObj>
          </a:graphicData>
        </a:graphic>
      </p:graphicFrame>
      <p:graphicFrame>
        <p:nvGraphicFramePr>
          <p:cNvPr id="33843" name="Object 51"/>
          <p:cNvGraphicFramePr>
            <a:graphicFrameLocks noChangeAspect="1"/>
          </p:cNvGraphicFramePr>
          <p:nvPr/>
        </p:nvGraphicFramePr>
        <p:xfrm>
          <a:off x="196614" y="1535063"/>
          <a:ext cx="281751" cy="273108"/>
        </p:xfrm>
        <a:graphic>
          <a:graphicData uri="http://schemas.openxmlformats.org/presentationml/2006/ole">
            <p:oleObj spid="_x0000_s33843" name="Immagine bitmap" r:id="rId8" imgW="257007" imgH="247685" progId="">
              <p:embed/>
            </p:oleObj>
          </a:graphicData>
        </a:graphic>
      </p:graphicFrame>
      <p:graphicFrame>
        <p:nvGraphicFramePr>
          <p:cNvPr id="33842" name="Object 50"/>
          <p:cNvGraphicFramePr>
            <a:graphicFrameLocks noChangeAspect="1"/>
          </p:cNvGraphicFramePr>
          <p:nvPr/>
        </p:nvGraphicFramePr>
        <p:xfrm>
          <a:off x="160457" y="1818640"/>
          <a:ext cx="354064" cy="284479"/>
        </p:xfrm>
        <a:graphic>
          <a:graphicData uri="http://schemas.openxmlformats.org/presentationml/2006/ole">
            <p:oleObj spid="_x0000_s33842" name="Immagine bitmap" r:id="rId9" imgW="276117" imgH="219222" progId="">
              <p:embed/>
            </p:oleObj>
          </a:graphicData>
        </a:graphic>
      </p:graphicFrame>
      <p:graphicFrame>
        <p:nvGraphicFramePr>
          <p:cNvPr id="33841" name="Object 49"/>
          <p:cNvGraphicFramePr>
            <a:graphicFrameLocks noChangeAspect="1"/>
          </p:cNvGraphicFramePr>
          <p:nvPr/>
        </p:nvGraphicFramePr>
        <p:xfrm>
          <a:off x="182454" y="2108810"/>
          <a:ext cx="310070" cy="267055"/>
        </p:xfrm>
        <a:graphic>
          <a:graphicData uri="http://schemas.openxmlformats.org/presentationml/2006/ole">
            <p:oleObj spid="_x0000_s33841" name="Immagine bitmap" r:id="rId10" imgW="276117" imgH="237969" progId="">
              <p:embed/>
            </p:oleObj>
          </a:graphicData>
        </a:graphic>
      </p:graphicFrame>
      <p:graphicFrame>
        <p:nvGraphicFramePr>
          <p:cNvPr id="33840" name="Object 48"/>
          <p:cNvGraphicFramePr>
            <a:graphicFrameLocks noChangeAspect="1"/>
          </p:cNvGraphicFramePr>
          <p:nvPr/>
        </p:nvGraphicFramePr>
        <p:xfrm>
          <a:off x="175516" y="2377441"/>
          <a:ext cx="323946" cy="284480"/>
        </p:xfrm>
        <a:graphic>
          <a:graphicData uri="http://schemas.openxmlformats.org/presentationml/2006/ole">
            <p:oleObj spid="_x0000_s33840" name="Immagine bitmap" r:id="rId11" imgW="314286" imgH="276117" progId="">
              <p:embed/>
            </p:oleObj>
          </a:graphicData>
        </a:graphic>
      </p:graphicFrame>
      <p:graphicFrame>
        <p:nvGraphicFramePr>
          <p:cNvPr id="33839" name="Object 47"/>
          <p:cNvGraphicFramePr>
            <a:graphicFrameLocks noChangeAspect="1"/>
          </p:cNvGraphicFramePr>
          <p:nvPr/>
        </p:nvGraphicFramePr>
        <p:xfrm>
          <a:off x="182009" y="2664827"/>
          <a:ext cx="310961" cy="279366"/>
        </p:xfrm>
        <a:graphic>
          <a:graphicData uri="http://schemas.openxmlformats.org/presentationml/2006/ole">
            <p:oleObj spid="_x0000_s33839" name="Immagine bitmap" r:id="rId12" imgW="295238" imgH="266737" progId="">
              <p:embed/>
            </p:oleObj>
          </a:graphicData>
        </a:graphic>
      </p:graphicFrame>
      <p:graphicFrame>
        <p:nvGraphicFramePr>
          <p:cNvPr id="33838" name="Object 46"/>
          <p:cNvGraphicFramePr>
            <a:graphicFrameLocks noChangeAspect="1"/>
          </p:cNvGraphicFramePr>
          <p:nvPr/>
        </p:nvGraphicFramePr>
        <p:xfrm>
          <a:off x="181576" y="2956560"/>
          <a:ext cx="311827" cy="276561"/>
        </p:xfrm>
        <a:graphic>
          <a:graphicData uri="http://schemas.openxmlformats.org/presentationml/2006/ole">
            <p:oleObj spid="_x0000_s33838" name="Immagine bitmap" r:id="rId13" imgW="266737" imgH="237969" progId="">
              <p:embed/>
            </p:oleObj>
          </a:graphicData>
        </a:graphic>
      </p:graphicFrame>
      <p:graphicFrame>
        <p:nvGraphicFramePr>
          <p:cNvPr id="33837" name="Object 45"/>
          <p:cNvGraphicFramePr>
            <a:graphicFrameLocks noChangeAspect="1"/>
          </p:cNvGraphicFramePr>
          <p:nvPr/>
        </p:nvGraphicFramePr>
        <p:xfrm>
          <a:off x="207250" y="3233287"/>
          <a:ext cx="260478" cy="284952"/>
        </p:xfrm>
        <a:graphic>
          <a:graphicData uri="http://schemas.openxmlformats.org/presentationml/2006/ole">
            <p:oleObj spid="_x0000_s33837" name="Immagine bitmap" r:id="rId14" imgW="237969" imgH="257007" progId="">
              <p:embed/>
            </p:oleObj>
          </a:graphicData>
        </a:graphic>
      </p:graphicFrame>
      <p:graphicFrame>
        <p:nvGraphicFramePr>
          <p:cNvPr id="33836" name="Object 44"/>
          <p:cNvGraphicFramePr>
            <a:graphicFrameLocks noChangeAspect="1"/>
          </p:cNvGraphicFramePr>
          <p:nvPr/>
        </p:nvGraphicFramePr>
        <p:xfrm>
          <a:off x="173714" y="3512650"/>
          <a:ext cx="327551" cy="282110"/>
        </p:xfrm>
        <a:graphic>
          <a:graphicData uri="http://schemas.openxmlformats.org/presentationml/2006/ole">
            <p:oleObj spid="_x0000_s33836" name="Immagine bitmap" r:id="rId15" imgW="276117" imgH="237969" progId="">
              <p:embed/>
            </p:oleObj>
          </a:graphicData>
        </a:graphic>
      </p:graphicFrame>
      <p:graphicFrame>
        <p:nvGraphicFramePr>
          <p:cNvPr id="33835" name="Object 43"/>
          <p:cNvGraphicFramePr>
            <a:graphicFrameLocks noChangeAspect="1"/>
          </p:cNvGraphicFramePr>
          <p:nvPr/>
        </p:nvGraphicFramePr>
        <p:xfrm>
          <a:off x="178799" y="3800918"/>
          <a:ext cx="317381" cy="268161"/>
        </p:xfrm>
        <a:graphic>
          <a:graphicData uri="http://schemas.openxmlformats.org/presentationml/2006/ole">
            <p:oleObj spid="_x0000_s33835" name="Immagine bitmap" r:id="rId16" imgW="295238" imgH="247685" progId="">
              <p:embed/>
            </p:oleObj>
          </a:graphicData>
        </a:graphic>
      </p:graphicFrame>
      <p:graphicFrame>
        <p:nvGraphicFramePr>
          <p:cNvPr id="33834" name="Object 42"/>
          <p:cNvGraphicFramePr>
            <a:graphicFrameLocks noChangeAspect="1"/>
          </p:cNvGraphicFramePr>
          <p:nvPr/>
        </p:nvGraphicFramePr>
        <p:xfrm>
          <a:off x="180010" y="4079296"/>
          <a:ext cx="314959" cy="314959"/>
        </p:xfrm>
        <a:graphic>
          <a:graphicData uri="http://schemas.openxmlformats.org/presentationml/2006/ole">
            <p:oleObj spid="_x0000_s33834" name="Immagine bitmap" r:id="rId17" imgW="247685" imgH="247685" progId="">
              <p:embed/>
            </p:oleObj>
          </a:graphicData>
        </a:graphic>
      </p:graphicFrame>
      <p:graphicFrame>
        <p:nvGraphicFramePr>
          <p:cNvPr id="33833" name="Object 41"/>
          <p:cNvGraphicFramePr>
            <a:graphicFrameLocks noChangeAspect="1"/>
          </p:cNvGraphicFramePr>
          <p:nvPr/>
        </p:nvGraphicFramePr>
        <p:xfrm>
          <a:off x="168753" y="4409412"/>
          <a:ext cx="337472" cy="276283"/>
        </p:xfrm>
        <a:graphic>
          <a:graphicData uri="http://schemas.openxmlformats.org/presentationml/2006/ole">
            <p:oleObj spid="_x0000_s33833" name="Immagine bitmap" r:id="rId18" imgW="285866" imgH="237969" progId="">
              <p:embed/>
            </p:oleObj>
          </a:graphicData>
        </a:graphic>
      </p:graphicFrame>
      <p:graphicFrame>
        <p:nvGraphicFramePr>
          <p:cNvPr id="33831" name="Object 39"/>
          <p:cNvGraphicFramePr>
            <a:graphicFrameLocks noChangeAspect="1"/>
          </p:cNvGraphicFramePr>
          <p:nvPr/>
        </p:nvGraphicFramePr>
        <p:xfrm>
          <a:off x="174865" y="4979930"/>
          <a:ext cx="325248" cy="280127"/>
        </p:xfrm>
        <a:graphic>
          <a:graphicData uri="http://schemas.openxmlformats.org/presentationml/2006/ole">
            <p:oleObj spid="_x0000_s33831" name="Immagine bitmap" r:id="rId19" imgW="276117" imgH="237969" progId="">
              <p:embed/>
            </p:oleObj>
          </a:graphicData>
        </a:graphic>
      </p:graphicFrame>
      <p:graphicFrame>
        <p:nvGraphicFramePr>
          <p:cNvPr id="33830" name="Object 38"/>
          <p:cNvGraphicFramePr>
            <a:graphicFrameLocks noChangeAspect="1"/>
          </p:cNvGraphicFramePr>
          <p:nvPr/>
        </p:nvGraphicFramePr>
        <p:xfrm>
          <a:off x="172280" y="5547361"/>
          <a:ext cx="330418" cy="295924"/>
        </p:xfrm>
        <a:graphic>
          <a:graphicData uri="http://schemas.openxmlformats.org/presentationml/2006/ole">
            <p:oleObj spid="_x0000_s33830" name="Immagine bitmap" r:id="rId20" imgW="285866" imgH="257007" progId="">
              <p:embed/>
            </p:oleObj>
          </a:graphicData>
        </a:graphic>
      </p:graphicFrame>
      <p:graphicFrame>
        <p:nvGraphicFramePr>
          <p:cNvPr id="33848" name="Object 56"/>
          <p:cNvGraphicFramePr>
            <a:graphicFrameLocks noChangeAspect="1"/>
          </p:cNvGraphicFramePr>
          <p:nvPr/>
        </p:nvGraphicFramePr>
        <p:xfrm>
          <a:off x="157704" y="6117480"/>
          <a:ext cx="359570" cy="278239"/>
        </p:xfrm>
        <a:graphic>
          <a:graphicData uri="http://schemas.openxmlformats.org/presentationml/2006/ole">
            <p:oleObj spid="_x0000_s33848" name="Immagine bitmap" r:id="rId21" imgW="265291" imgH="212025" progId="">
              <p:embed/>
            </p:oleObj>
          </a:graphicData>
        </a:graphic>
      </p:graphicFrame>
      <p:sp>
        <p:nvSpPr>
          <p:cNvPr id="76" name="Rectangle 7"/>
          <p:cNvSpPr>
            <a:spLocks noChangeArrowheads="1"/>
          </p:cNvSpPr>
          <p:nvPr/>
        </p:nvSpPr>
        <p:spPr bwMode="auto">
          <a:xfrm>
            <a:off x="7168243" y="0"/>
            <a:ext cx="1371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Toolbar</a:t>
            </a:r>
            <a:endParaRPr lang="it-IT" sz="24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33849" name="Object 57"/>
          <p:cNvGraphicFramePr>
            <a:graphicFrameLocks noChangeAspect="1"/>
          </p:cNvGraphicFramePr>
          <p:nvPr/>
        </p:nvGraphicFramePr>
        <p:xfrm>
          <a:off x="204139" y="4686300"/>
          <a:ext cx="266700" cy="282575"/>
        </p:xfrm>
        <a:graphic>
          <a:graphicData uri="http://schemas.openxmlformats.org/presentationml/2006/ole">
            <p:oleObj spid="_x0000_s33849" name="Immagine bitmap" r:id="rId22" imgW="275042" imgH="28442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05575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477308" y="211122"/>
            <a:ext cx="2217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Flexfield</a:t>
            </a:r>
            <a:endParaRPr lang="it-IT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14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2889250" y="385235"/>
          <a:ext cx="593725" cy="304800"/>
        </p:xfrm>
        <a:graphic>
          <a:graphicData uri="http://schemas.openxmlformats.org/presentationml/2006/ole">
            <p:oleObj spid="_x0000_s56327" name="Immagine bitmap" r:id="rId4" imgW="590476" imgH="304923" progId="">
              <p:embed/>
            </p:oleObj>
          </a:graphicData>
        </a:graphic>
      </p:graphicFrame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477308" y="811946"/>
            <a:ext cx="824653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campo flessibile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) è un campo costituito da più </a:t>
            </a:r>
            <a:r>
              <a:rPr kumimoji="0" lang="it-IT" sz="1600" b="0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segmenti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in cui ciascun segmento ha un valore ed un significato. È possibile paragonare un </a:t>
            </a:r>
            <a:r>
              <a:rPr kumimoji="0" lang="it-IT" sz="16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Flexfield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ad un campo </a:t>
            </a:r>
            <a:r>
              <a:rPr kumimoji="0" lang="it-IT" sz="1600" b="0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intelligente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che viene utilizzato per memorizzare informazioni sotto forma di codici.</a:t>
            </a: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Per aprire un </a:t>
            </a:r>
            <a:r>
              <a:rPr kumimoji="0" lang="it-IT" sz="16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Flexfield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è necessario posizionarsi all’interno del campo e fare clic con il mouse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2838450" y="2712720"/>
          <a:ext cx="2087563" cy="274638"/>
        </p:xfrm>
        <a:graphic>
          <a:graphicData uri="http://schemas.openxmlformats.org/presentationml/2006/ole">
            <p:oleObj spid="_x0000_s56343" name="Immagine bitmap" r:id="rId5" imgW="2085714" imgH="276117" progId="">
              <p:embed/>
            </p:oleObj>
          </a:graphicData>
        </a:graphic>
      </p:graphicFrame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486833" y="3124518"/>
            <a:ext cx="79571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indica che all’interno del campo esiste una lista già inserita nel sistema da cui effettuare la scelta; 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9525" y="480822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22"/>
          <p:cNvSpPr>
            <a:spLocks noChangeArrowheads="1"/>
          </p:cNvSpPr>
          <p:nvPr/>
        </p:nvSpPr>
        <p:spPr bwMode="auto">
          <a:xfrm>
            <a:off x="486833" y="2556177"/>
            <a:ext cx="2217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Liste valori</a:t>
            </a:r>
            <a:endParaRPr lang="it-IT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477308" y="4667250"/>
            <a:ext cx="831532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campi obbligatori,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da compilare a cura dell’utente, sono indicati dal colore “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giallo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”;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campi non modificabili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sono in “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grigio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”.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Tutti gli altri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campi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 sono </a:t>
            </a: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facoltativi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 anche se potrebbero cambiare stato in funzione del lavoro in corso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477308" y="4137327"/>
            <a:ext cx="3398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Campi</a:t>
            </a:r>
            <a:endParaRPr lang="it-IT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43" name="Rettangolo 42"/>
          <p:cNvSpPr/>
          <p:nvPr/>
        </p:nvSpPr>
        <p:spPr bwMode="auto">
          <a:xfrm>
            <a:off x="2333626" y="4143375"/>
            <a:ext cx="2181223" cy="247649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0" y="6500834"/>
            <a:ext cx="421484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23" name="Rettangolo 22"/>
          <p:cNvSpPr/>
          <p:nvPr/>
        </p:nvSpPr>
        <p:spPr bwMode="auto">
          <a:xfrm>
            <a:off x="2524126" y="4295775"/>
            <a:ext cx="2181223" cy="247649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ttangolo 23"/>
          <p:cNvSpPr/>
          <p:nvPr/>
        </p:nvSpPr>
        <p:spPr bwMode="auto">
          <a:xfrm>
            <a:off x="2857501" y="4457700"/>
            <a:ext cx="2181223" cy="247649"/>
          </a:xfrm>
          <a:prstGeom prst="rect">
            <a:avLst/>
          </a:prstGeom>
          <a:solidFill>
            <a:srgbClr val="FFFF71"/>
          </a:solidFill>
          <a:ln w="3175" cap="flat" cmpd="sng" algn="ctr">
            <a:solidFill>
              <a:schemeClr val="tx1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0239" y="142830"/>
            <a:ext cx="6637124" cy="6487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arrotondato 11"/>
          <p:cNvSpPr/>
          <p:nvPr/>
        </p:nvSpPr>
        <p:spPr bwMode="auto">
          <a:xfrm>
            <a:off x="6305550" y="2943225"/>
            <a:ext cx="1828800" cy="714375"/>
          </a:xfrm>
          <a:prstGeom prst="roundRect">
            <a:avLst/>
          </a:prstGeom>
          <a:noFill/>
          <a:ln w="28575" cap="flat" cmpd="sng" algn="ctr">
            <a:noFill/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210550" y="6245225"/>
            <a:ext cx="476250" cy="4762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15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105525" y="2971800"/>
            <a:ext cx="17430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preferenze</a:t>
            </a:r>
          </a:p>
        </p:txBody>
      </p:sp>
      <p:sp>
        <p:nvSpPr>
          <p:cNvPr id="6" name="Ovale 5"/>
          <p:cNvSpPr/>
          <p:nvPr/>
        </p:nvSpPr>
        <p:spPr bwMode="auto">
          <a:xfrm>
            <a:off x="5676900" y="2809875"/>
            <a:ext cx="2562225" cy="1038225"/>
          </a:xfrm>
          <a:prstGeom prst="ellipse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2052602" y="3903669"/>
            <a:ext cx="1058877" cy="43815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85699-2513-45F9-A647-4FB0C5D9D328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18" y="3209922"/>
            <a:ext cx="4835487" cy="335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005" y="1092168"/>
            <a:ext cx="47815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4825" y="1968480"/>
            <a:ext cx="3465648" cy="314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ttangolo 9"/>
          <p:cNvSpPr/>
          <p:nvPr/>
        </p:nvSpPr>
        <p:spPr>
          <a:xfrm>
            <a:off x="4352922" y="580986"/>
            <a:ext cx="511182" cy="707886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it-IT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762780" y="1384272"/>
            <a:ext cx="511182" cy="707886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it-IT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673324" y="2662227"/>
            <a:ext cx="569387" cy="707886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it-IT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5557851" y="5181624"/>
            <a:ext cx="332268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…e</a:t>
            </a:r>
            <a:r>
              <a:rPr lang="it-IT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 si riprende il lavoro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299979" y="0"/>
            <a:ext cx="387037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In caso di </a:t>
            </a:r>
            <a:r>
              <a:rPr lang="it-IT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time</a:t>
            </a:r>
            <a:r>
              <a:rPr lang="it-IT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-out…</a:t>
            </a:r>
            <a:r>
              <a:rPr lang="it-IT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.</a:t>
            </a:r>
            <a:endParaRPr lang="it-IT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stral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17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3567890" y="381000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93726" y="1550075"/>
            <a:ext cx="6896100" cy="14773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22900" lvl="0" indent="-342900">
              <a:buFont typeface="+mj-lt"/>
              <a:buAutoNum type="arabicPeriod"/>
            </a:pPr>
            <a:r>
              <a:rPr lang="it-IT" dirty="0" smtClean="0">
                <a:solidFill>
                  <a:srgbClr val="000066"/>
                </a:solidFill>
              </a:rPr>
              <a:t>Collegarsi al sistema con la </a:t>
            </a:r>
            <a:r>
              <a:rPr lang="it-IT" dirty="0" err="1" smtClean="0">
                <a:solidFill>
                  <a:srgbClr val="000066"/>
                </a:solidFill>
              </a:rPr>
              <a:t>userid</a:t>
            </a:r>
            <a:r>
              <a:rPr lang="it-IT" dirty="0" smtClean="0">
                <a:solidFill>
                  <a:srgbClr val="000066"/>
                </a:solidFill>
              </a:rPr>
              <a:t> e password assegnati;</a:t>
            </a:r>
          </a:p>
          <a:p>
            <a:pPr marL="522900" lvl="0" indent="-342900">
              <a:buFont typeface="+mj-lt"/>
              <a:buAutoNum type="arabicPeriod"/>
            </a:pPr>
            <a:r>
              <a:rPr lang="it-IT" dirty="0" smtClean="0">
                <a:solidFill>
                  <a:srgbClr val="000066"/>
                </a:solidFill>
              </a:rPr>
              <a:t>Entrare in Preferenze</a:t>
            </a:r>
          </a:p>
          <a:p>
            <a:pPr marL="522900" lvl="0" indent="-342900">
              <a:buFont typeface="+mj-lt"/>
              <a:buAutoNum type="arabicPeriod"/>
            </a:pPr>
            <a:r>
              <a:rPr lang="it-IT" dirty="0" smtClean="0">
                <a:solidFill>
                  <a:srgbClr val="000066"/>
                </a:solidFill>
              </a:rPr>
              <a:t>Selezionare la responsabilità dell’ufficio contabilità;</a:t>
            </a:r>
          </a:p>
          <a:p>
            <a:pPr marL="522900" lvl="0" indent="-342900">
              <a:buFont typeface="+mj-lt"/>
              <a:buAutoNum type="arabicPeriod"/>
            </a:pPr>
            <a:r>
              <a:rPr lang="it-IT" dirty="0" smtClean="0">
                <a:solidFill>
                  <a:srgbClr val="000066"/>
                </a:solidFill>
              </a:rPr>
              <a:t>Cambiare la responsabilità selezionando una responsabilità  diversa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285830" y="914400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1430"/>
                <a:solidFill>
                  <a:srgbClr val="FF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Esercitazione</a:t>
            </a:r>
            <a:r>
              <a:rPr lang="it-IT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it-IT" b="1" dirty="0" smtClean="0">
                <a:ln w="11430"/>
                <a:solidFill>
                  <a:srgbClr val="FF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1</a:t>
            </a:r>
            <a:r>
              <a:rPr lang="it-IT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18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3015440" y="727668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2716161" y="2369403"/>
            <a:ext cx="37608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4800" b="1" dirty="0" smtClean="0">
                <a:ln w="11430"/>
                <a:solidFill>
                  <a:schemeClr val="bg1">
                    <a:lumMod val="6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Anagrafiche</a:t>
            </a:r>
            <a:endParaRPr lang="it-IT" sz="4800" b="1" dirty="0">
              <a:ln w="11430"/>
              <a:solidFill>
                <a:schemeClr val="bg1">
                  <a:lumMod val="65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5257800"/>
          </a:xfrm>
        </p:spPr>
        <p:txBody>
          <a:bodyPr/>
          <a:lstStyle/>
          <a:p>
            <a:pPr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Di particolare rilevanza è la problematica relativa al  personale che si reca in</a:t>
            </a:r>
          </a:p>
          <a:p>
            <a:pPr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missione per conto dell’I.N.F.N. in quanto  viene censito attraverso due diversi</a:t>
            </a:r>
          </a:p>
          <a:p>
            <a:pPr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database.</a:t>
            </a:r>
          </a:p>
          <a:p>
            <a:pPr algn="just">
              <a:buNone/>
            </a:pPr>
            <a:endParaRPr lang="en-US" sz="1800" dirty="0" smtClean="0">
              <a:solidFill>
                <a:srgbClr val="000099"/>
              </a:solidFill>
            </a:endParaRP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Il primo afferisce al modulo </a:t>
            </a:r>
            <a:r>
              <a:rPr lang="it-IT" sz="1800" b="1" dirty="0" smtClean="0">
                <a:solidFill>
                  <a:srgbClr val="000099"/>
                </a:solidFill>
              </a:rPr>
              <a:t>HR</a:t>
            </a:r>
            <a:r>
              <a:rPr lang="it-IT" sz="1800" dirty="0" smtClean="0">
                <a:solidFill>
                  <a:srgbClr val="000099"/>
                </a:solidFill>
              </a:rPr>
              <a:t> delle Oracle </a:t>
            </a:r>
            <a:r>
              <a:rPr lang="it-IT" sz="1800" dirty="0" err="1" smtClean="0">
                <a:solidFill>
                  <a:srgbClr val="000099"/>
                </a:solidFill>
              </a:rPr>
              <a:t>Applications</a:t>
            </a:r>
            <a:r>
              <a:rPr lang="it-IT" sz="1800" dirty="0" smtClean="0">
                <a:solidFill>
                  <a:srgbClr val="000099"/>
                </a:solidFill>
              </a:rPr>
              <a:t> e contiene le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informazioni anagrafiche e contrattuali delle persone che percepiscono gli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emolumenti dall’ INFN:</a:t>
            </a:r>
            <a:endParaRPr lang="en-US" sz="1800" dirty="0" smtClean="0">
              <a:solidFill>
                <a:srgbClr val="000099"/>
              </a:solidFill>
            </a:endParaRPr>
          </a:p>
          <a:p>
            <a:pPr lvl="1"/>
            <a:r>
              <a:rPr lang="it-IT" sz="1400" dirty="0" smtClean="0">
                <a:solidFill>
                  <a:srgbClr val="000099"/>
                </a:solidFill>
              </a:rPr>
              <a:t>Dipendenti </a:t>
            </a:r>
            <a:endParaRPr lang="en-US" sz="1400" dirty="0" smtClean="0">
              <a:solidFill>
                <a:srgbClr val="000099"/>
              </a:solidFill>
            </a:endParaRPr>
          </a:p>
          <a:p>
            <a:pPr lvl="1"/>
            <a:r>
              <a:rPr lang="it-IT" sz="1400" dirty="0" smtClean="0">
                <a:solidFill>
                  <a:srgbClr val="000099"/>
                </a:solidFill>
              </a:rPr>
              <a:t>Borsisti INFN</a:t>
            </a:r>
            <a:endParaRPr lang="en-US" sz="1400" dirty="0" smtClean="0">
              <a:solidFill>
                <a:srgbClr val="000099"/>
              </a:solidFill>
            </a:endParaRPr>
          </a:p>
          <a:p>
            <a:pPr lvl="1"/>
            <a:r>
              <a:rPr lang="it-IT" sz="1400" dirty="0" smtClean="0">
                <a:solidFill>
                  <a:srgbClr val="000099"/>
                </a:solidFill>
              </a:rPr>
              <a:t>Contrattisti INFN</a:t>
            </a:r>
            <a:endParaRPr lang="en-US" sz="1400" dirty="0" smtClean="0">
              <a:solidFill>
                <a:srgbClr val="000099"/>
              </a:solidFill>
            </a:endParaRPr>
          </a:p>
          <a:p>
            <a:pPr lvl="1"/>
            <a:r>
              <a:rPr lang="it-IT" sz="1400" dirty="0" smtClean="0">
                <a:solidFill>
                  <a:srgbClr val="000099"/>
                </a:solidFill>
              </a:rPr>
              <a:t>Assegnisti INFN</a:t>
            </a:r>
          </a:p>
          <a:p>
            <a:pPr lvl="1"/>
            <a:endParaRPr lang="en-US" sz="1800" dirty="0" smtClean="0">
              <a:solidFill>
                <a:srgbClr val="000099"/>
              </a:solidFill>
            </a:endParaRP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Il secondo gestisce i dati degli “associati”, cioè dei dipendenti di altri Enti,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Istituti, etc. che si recano in missione per conto dell’INFN. 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Le informazioni anagrafiche e contrattuali sono immagazzinate nel database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“</a:t>
            </a:r>
            <a:r>
              <a:rPr lang="it-IT" sz="1800" dirty="0" err="1" smtClean="0">
                <a:solidFill>
                  <a:srgbClr val="000099"/>
                </a:solidFill>
              </a:rPr>
              <a:t>Dataweb</a:t>
            </a:r>
            <a:r>
              <a:rPr lang="it-IT" sz="1800" dirty="0" smtClean="0">
                <a:solidFill>
                  <a:srgbClr val="000099"/>
                </a:solidFill>
              </a:rPr>
              <a:t>” che è gestito dall’omonima applicazione web accessibile da tutte le</a:t>
            </a:r>
          </a:p>
          <a:p>
            <a:pPr lvl="0" algn="just">
              <a:buNone/>
            </a:pPr>
            <a:r>
              <a:rPr lang="it-IT" sz="1800" dirty="0" smtClean="0">
                <a:solidFill>
                  <a:srgbClr val="000099"/>
                </a:solidFill>
              </a:rPr>
              <a:t>Sezioni.</a:t>
            </a:r>
            <a:endParaRPr lang="en-US" sz="1800" dirty="0" smtClean="0">
              <a:solidFill>
                <a:srgbClr val="000099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85699-2513-45F9-A647-4FB0C5D9D328}" type="slidenum">
              <a:rPr lang="it-IT" smtClean="0"/>
              <a:pPr>
                <a:defRPr/>
              </a:pPr>
              <a:t>19</a:t>
            </a:fld>
            <a:endParaRPr lang="it-IT"/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477308" y="211122"/>
            <a:ext cx="515356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Anagrafiche</a:t>
            </a:r>
            <a:endParaRPr lang="it-IT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0"/>
          <p:cNvSpPr>
            <a:spLocks noChangeArrowheads="1"/>
          </p:cNvSpPr>
          <p:nvPr/>
        </p:nvSpPr>
        <p:spPr bwMode="auto">
          <a:xfrm>
            <a:off x="179388" y="333375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15"/>
          <p:cNvSpPr>
            <a:spLocks noChangeArrowheads="1"/>
          </p:cNvSpPr>
          <p:nvPr/>
        </p:nvSpPr>
        <p:spPr bwMode="auto">
          <a:xfrm>
            <a:off x="6659563" y="549275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3272615" y="641943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2059" name="Rettangolo 13"/>
          <p:cNvSpPr>
            <a:spLocks noChangeArrowheads="1"/>
          </p:cNvSpPr>
          <p:nvPr/>
        </p:nvSpPr>
        <p:spPr bwMode="auto">
          <a:xfrm>
            <a:off x="2938426" y="5181600"/>
            <a:ext cx="521497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358775">
              <a:buFont typeface="Wingdings" pitchFamily="2" charset="2"/>
              <a:buChar char="§"/>
            </a:pPr>
            <a:r>
              <a:rPr lang="it-IT" dirty="0" smtClean="0">
                <a:solidFill>
                  <a:srgbClr val="000066"/>
                </a:solidFill>
              </a:rPr>
              <a:t>Personale (dipendente e associato)</a:t>
            </a:r>
            <a:endParaRPr lang="it-IT" dirty="0">
              <a:solidFill>
                <a:srgbClr val="000066"/>
              </a:solidFill>
            </a:endParaRPr>
          </a:p>
          <a:p>
            <a:pPr marL="533400" indent="-358775">
              <a:buFont typeface="Wingdings" pitchFamily="2" charset="2"/>
              <a:buChar char="§"/>
            </a:pPr>
            <a:r>
              <a:rPr lang="it-IT" dirty="0" smtClean="0">
                <a:solidFill>
                  <a:srgbClr val="000066"/>
                </a:solidFill>
              </a:rPr>
              <a:t>Ospiti occasionali-Percipienti</a:t>
            </a:r>
            <a:endParaRPr lang="it-IT" dirty="0">
              <a:solidFill>
                <a:srgbClr val="000066"/>
              </a:solidFill>
            </a:endParaRPr>
          </a:p>
          <a:p>
            <a:pPr marL="533400" indent="-358775">
              <a:buFont typeface="Wingdings" pitchFamily="2" charset="2"/>
              <a:buChar char="§"/>
            </a:pPr>
            <a:r>
              <a:rPr lang="it-IT" dirty="0" smtClean="0">
                <a:solidFill>
                  <a:srgbClr val="000066"/>
                </a:solidFill>
              </a:rPr>
              <a:t>Fornitori</a:t>
            </a:r>
          </a:p>
          <a:p>
            <a:pPr marL="533400" indent="-358775">
              <a:buFont typeface="Wingdings" pitchFamily="2" charset="2"/>
              <a:buChar char="§"/>
            </a:pPr>
            <a:r>
              <a:rPr lang="it-IT" dirty="0" smtClean="0">
                <a:solidFill>
                  <a:srgbClr val="000066"/>
                </a:solidFill>
              </a:rPr>
              <a:t>Banche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82419" y="1682633"/>
            <a:ext cx="20002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Introduzione</a:t>
            </a:r>
          </a:p>
          <a:p>
            <a:pPr>
              <a:defRPr/>
            </a:pPr>
            <a:r>
              <a:rPr lang="it-IT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Oracle</a:t>
            </a:r>
            <a:endParaRPr lang="it-IT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28624" y="5619929"/>
            <a:ext cx="17144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Anagrafiche</a:t>
            </a:r>
            <a:endParaRPr lang="it-IT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2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967003" y="3505200"/>
            <a:ext cx="2519397" cy="1524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it-IT" sz="1600" kern="0" dirty="0" smtClean="0">
                <a:solidFill>
                  <a:srgbClr val="000066"/>
                </a:solidFill>
                <a:latin typeface="+mn-lt"/>
              </a:rPr>
              <a:t>Dettaglio</a:t>
            </a:r>
            <a:r>
              <a:rPr kumimoji="0" lang="it-I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pratica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it-IT" sz="1600" kern="0" dirty="0" err="1" smtClean="0">
                <a:solidFill>
                  <a:srgbClr val="000066"/>
                </a:solidFill>
                <a:latin typeface="+mn-lt"/>
              </a:rPr>
              <a:t>S</a:t>
            </a:r>
            <a:r>
              <a:rPr kumimoji="0" lang="it-IT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cheda</a:t>
            </a:r>
            <a:r>
              <a:rPr kumimoji="0" lang="it-I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t-I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contabile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it-IT" sz="1600" kern="0" dirty="0" smtClean="0">
                <a:solidFill>
                  <a:srgbClr val="000066"/>
                </a:solidFill>
                <a:latin typeface="+mn-lt"/>
              </a:rPr>
              <a:t>Dettagli movimenti</a:t>
            </a: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it-IT" sz="1600" kern="0" dirty="0" err="1" smtClean="0">
                <a:solidFill>
                  <a:srgbClr val="000066"/>
                </a:solidFill>
                <a:latin typeface="+mn-lt"/>
              </a:rPr>
              <a:t>R</a:t>
            </a:r>
            <a:r>
              <a:rPr kumimoji="0" lang="it-IT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iepilogo</a:t>
            </a:r>
            <a:r>
              <a:rPr kumimoji="0" lang="it-I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disponibilità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it-IT" sz="1600" kern="0" dirty="0" smtClean="0">
                <a:solidFill>
                  <a:srgbClr val="000066"/>
                </a:solidFill>
                <a:latin typeface="+mn-lt"/>
              </a:rPr>
              <a:t>Plafond di Cassa</a:t>
            </a: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34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33400" y="4051254"/>
            <a:ext cx="1143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Queries</a:t>
            </a:r>
            <a:endParaRPr lang="it-IT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Freccia curva 21"/>
          <p:cNvSpPr/>
          <p:nvPr/>
        </p:nvSpPr>
        <p:spPr bwMode="auto">
          <a:xfrm rot="10800000" flipH="1">
            <a:off x="1952625" y="2208073"/>
            <a:ext cx="714375" cy="714375"/>
          </a:xfrm>
          <a:prstGeom prst="bentArrow">
            <a:avLst>
              <a:gd name="adj1" fmla="val 33485"/>
              <a:gd name="adj2" fmla="val 34030"/>
              <a:gd name="adj3" fmla="val 42697"/>
              <a:gd name="adj4" fmla="val 42538"/>
            </a:avLst>
          </a:prstGeom>
          <a:solidFill>
            <a:schemeClr val="accent1"/>
          </a:solidFill>
          <a:ln w="28575" cap="flat" cmpd="sng" algn="ctr">
            <a:solidFill>
              <a:srgbClr val="000066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23" name="Freccia a destra 17"/>
          <p:cNvSpPr>
            <a:spLocks noChangeArrowheads="1"/>
          </p:cNvSpPr>
          <p:nvPr/>
        </p:nvSpPr>
        <p:spPr bwMode="auto">
          <a:xfrm>
            <a:off x="2209800" y="5648504"/>
            <a:ext cx="714388" cy="428625"/>
          </a:xfrm>
          <a:prstGeom prst="rightArrow">
            <a:avLst>
              <a:gd name="adj1" fmla="val 50000"/>
              <a:gd name="adj2" fmla="val 76667"/>
            </a:avLst>
          </a:prstGeom>
          <a:solidFill>
            <a:schemeClr val="accent1"/>
          </a:solidFill>
          <a:ln w="28575" algn="ctr">
            <a:solidFill>
              <a:srgbClr val="000066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24" name="Freccia a destra 17"/>
          <p:cNvSpPr>
            <a:spLocks noChangeArrowheads="1"/>
          </p:cNvSpPr>
          <p:nvPr/>
        </p:nvSpPr>
        <p:spPr bwMode="auto">
          <a:xfrm>
            <a:off x="2209800" y="4022739"/>
            <a:ext cx="714388" cy="428625"/>
          </a:xfrm>
          <a:prstGeom prst="rightArrow">
            <a:avLst>
              <a:gd name="adj1" fmla="val 50000"/>
              <a:gd name="adj2" fmla="val 76667"/>
            </a:avLst>
          </a:prstGeom>
          <a:solidFill>
            <a:schemeClr val="accent1"/>
          </a:solidFill>
          <a:ln w="28575" algn="ctr">
            <a:solidFill>
              <a:srgbClr val="000066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27" name="Rettangolo 13"/>
          <p:cNvSpPr>
            <a:spLocks noChangeArrowheads="1"/>
          </p:cNvSpPr>
          <p:nvPr/>
        </p:nvSpPr>
        <p:spPr bwMode="auto">
          <a:xfrm>
            <a:off x="2971800" y="1522273"/>
            <a:ext cx="5214974" cy="17543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358775">
              <a:buFont typeface="Arial"/>
              <a:buChar char="•"/>
            </a:pPr>
            <a:r>
              <a:rPr lang="it-IT" dirty="0" smtClean="0">
                <a:solidFill>
                  <a:srgbClr val="000066"/>
                </a:solidFill>
              </a:rPr>
              <a:t>Login</a:t>
            </a:r>
          </a:p>
          <a:p>
            <a:pPr marL="533400" indent="-358775">
              <a:buFont typeface="Arial"/>
              <a:buChar char="•"/>
            </a:pPr>
            <a:r>
              <a:rPr lang="it-IT" dirty="0" smtClean="0">
                <a:solidFill>
                  <a:srgbClr val="002060"/>
                </a:solidFill>
              </a:rPr>
              <a:t>Toolbar</a:t>
            </a:r>
          </a:p>
          <a:p>
            <a:pPr marL="533400" indent="-358775">
              <a:buFont typeface="Arial"/>
              <a:buChar char="•"/>
            </a:pPr>
            <a:r>
              <a:rPr lang="it-IT" dirty="0" smtClean="0">
                <a:solidFill>
                  <a:srgbClr val="002060"/>
                </a:solidFill>
              </a:rPr>
              <a:t>Menu di navigazione</a:t>
            </a:r>
          </a:p>
          <a:p>
            <a:pPr marL="533400" indent="-358775">
              <a:buFont typeface="Arial"/>
              <a:buChar char="•"/>
            </a:pPr>
            <a:r>
              <a:rPr lang="it-IT" dirty="0" smtClean="0">
                <a:solidFill>
                  <a:srgbClr val="002060"/>
                </a:solidFill>
              </a:rPr>
              <a:t>Utilizzo maschere</a:t>
            </a:r>
          </a:p>
          <a:p>
            <a:pPr marL="533400" indent="-358775">
              <a:buFont typeface="Arial"/>
              <a:buChar char="•"/>
            </a:pPr>
            <a:r>
              <a:rPr lang="it-IT" dirty="0" smtClean="0">
                <a:solidFill>
                  <a:srgbClr val="002060"/>
                </a:solidFill>
              </a:rPr>
              <a:t>Ricerca</a:t>
            </a:r>
          </a:p>
          <a:p>
            <a:pPr marL="533400" indent="-358775">
              <a:buFont typeface="Arial"/>
              <a:buChar char="•"/>
            </a:pPr>
            <a:endParaRPr lang="it-IT" dirty="0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15" grpId="0"/>
      <p:bldP spid="16" grpId="0"/>
      <p:bldP spid="18" grpId="0" animBg="1"/>
      <p:bldP spid="20" grpId="0"/>
      <p:bldP spid="22" grpId="0" animBg="1"/>
      <p:bldP spid="23" grpId="0" animBg="1"/>
      <p:bldP spid="24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195732" y="6245225"/>
            <a:ext cx="491067" cy="4762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20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4386266"/>
            <a:ext cx="9144000" cy="29289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Elaborazione alternativa 5"/>
          <p:cNvSpPr/>
          <p:nvPr/>
        </p:nvSpPr>
        <p:spPr>
          <a:xfrm>
            <a:off x="4114800" y="152400"/>
            <a:ext cx="2571736" cy="1828800"/>
          </a:xfrm>
          <a:prstGeom prst="flowChartAlternateProcess">
            <a:avLst/>
          </a:prstGeom>
          <a:solidFill>
            <a:srgbClr val="E4EDD3"/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Elaborazione alternativa 6"/>
          <p:cNvSpPr/>
          <p:nvPr/>
        </p:nvSpPr>
        <p:spPr>
          <a:xfrm>
            <a:off x="142844" y="23810"/>
            <a:ext cx="3571900" cy="2928958"/>
          </a:xfrm>
          <a:prstGeom prst="flowChartAlternateProcess">
            <a:avLst/>
          </a:prstGeom>
          <a:solidFill>
            <a:srgbClr val="FEF2E8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Elaborazione alternativa 8"/>
          <p:cNvSpPr/>
          <p:nvPr/>
        </p:nvSpPr>
        <p:spPr>
          <a:xfrm>
            <a:off x="7143736" y="180964"/>
            <a:ext cx="2000264" cy="1571636"/>
          </a:xfrm>
          <a:prstGeom prst="flowChartAlternateProcess">
            <a:avLst/>
          </a:prstGeom>
          <a:solidFill>
            <a:srgbClr val="FDE8D7"/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0" name="Gruppo 9"/>
          <p:cNvGrpSpPr/>
          <p:nvPr/>
        </p:nvGrpSpPr>
        <p:grpSpPr>
          <a:xfrm>
            <a:off x="3505200" y="3238487"/>
            <a:ext cx="2214578" cy="1714513"/>
            <a:chOff x="5291875" y="2090477"/>
            <a:chExt cx="2129402" cy="1624275"/>
          </a:xfrm>
        </p:grpSpPr>
        <p:sp>
          <p:nvSpPr>
            <p:cNvPr id="11" name="Disco magnetico 10"/>
            <p:cNvSpPr/>
            <p:nvPr/>
          </p:nvSpPr>
          <p:spPr>
            <a:xfrm>
              <a:off x="5291875" y="2428868"/>
              <a:ext cx="2129402" cy="1285884"/>
            </a:xfrm>
            <a:prstGeom prst="flowChartMagneticDisk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800" dirty="0"/>
            </a:p>
          </p:txBody>
        </p:sp>
        <p:sp>
          <p:nvSpPr>
            <p:cNvPr id="12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503671" y="2767259"/>
              <a:ext cx="1637120" cy="473747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 rtl="0"/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 Narrow"/>
                </a:rPr>
                <a:t>  </a:t>
              </a:r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" pitchFamily="34" charset="0"/>
                  <a:cs typeface="Arial" pitchFamily="34" charset="0"/>
                </a:rPr>
                <a:t>Fornitori   </a:t>
              </a:r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 Narrow"/>
                </a:rPr>
                <a:t>                   </a:t>
              </a:r>
              <a:endParaRPr lang="it-IT" sz="3600" kern="10" spc="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 Narrow"/>
              </a:endParaRPr>
            </a:p>
          </p:txBody>
        </p:sp>
        <p:sp>
          <p:nvSpPr>
            <p:cNvPr id="13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503671" y="3173327"/>
              <a:ext cx="1637121" cy="469987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 rtl="0"/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 Narrow"/>
                </a:rPr>
                <a:t>  </a:t>
              </a:r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" pitchFamily="34" charset="0"/>
                  <a:cs typeface="Arial" pitchFamily="34" charset="0"/>
                </a:rPr>
                <a:t>Diarie – Aliquote – </a:t>
              </a:r>
              <a:r>
                <a:rPr lang="it-IT" sz="3600" kern="10" spc="0" dirty="0" err="1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" pitchFamily="34" charset="0"/>
                  <a:cs typeface="Arial" pitchFamily="34" charset="0"/>
                </a:rPr>
                <a:t>Coeff</a:t>
              </a:r>
              <a:r>
                <a:rPr lang="it-IT" sz="3600" kern="10" spc="0" dirty="0" smtClean="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lang="it-IT" sz="3600" kern="10" spc="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" name="Picture 16" descr="C:\Documents and Settings\sandro\Impostazioni locali\Temporary Internet Files\Content.IE5\BIKB310D\MMj02835510000[1]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619889" y="2090477"/>
              <a:ext cx="500066" cy="475062"/>
            </a:xfrm>
            <a:prstGeom prst="rect">
              <a:avLst/>
            </a:prstGeom>
            <a:noFill/>
          </p:spPr>
        </p:pic>
      </p:grpSp>
      <p:sp>
        <p:nvSpPr>
          <p:cNvPr id="15" name="Disco magnetico 14"/>
          <p:cNvSpPr/>
          <p:nvPr/>
        </p:nvSpPr>
        <p:spPr>
          <a:xfrm>
            <a:off x="1500166" y="1066784"/>
            <a:ext cx="1643074" cy="1357322"/>
          </a:xfrm>
          <a:prstGeom prst="flowChartMagneticDisk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/>
          </a:p>
        </p:txBody>
      </p:sp>
      <p:sp>
        <p:nvSpPr>
          <p:cNvPr id="16" name="Documento 15"/>
          <p:cNvSpPr/>
          <p:nvPr/>
        </p:nvSpPr>
        <p:spPr>
          <a:xfrm>
            <a:off x="3352800" y="5314960"/>
            <a:ext cx="1428760" cy="714380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it-IT" sz="1400" b="1" dirty="0" err="1" smtClean="0">
                <a:solidFill>
                  <a:schemeClr val="tx2"/>
                </a:solidFill>
              </a:rPr>
              <a:t>Rich</a:t>
            </a:r>
            <a:r>
              <a:rPr lang="it-IT" sz="1400" b="1" dirty="0" smtClean="0">
                <a:solidFill>
                  <a:schemeClr val="tx2"/>
                </a:solidFill>
              </a:rPr>
              <a:t> di Acquisto</a:t>
            </a:r>
            <a:endParaRPr lang="it-IT" sz="1400" b="1" dirty="0">
              <a:solidFill>
                <a:schemeClr val="tx2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7415202" y="242894"/>
            <a:ext cx="1500198" cy="1214446"/>
            <a:chOff x="500034" y="857232"/>
            <a:chExt cx="2100274" cy="1528770"/>
          </a:xfrm>
        </p:grpSpPr>
        <p:grpSp>
          <p:nvGrpSpPr>
            <p:cNvPr id="18" name="Gruppo 106"/>
            <p:cNvGrpSpPr/>
            <p:nvPr/>
          </p:nvGrpSpPr>
          <p:grpSpPr>
            <a:xfrm>
              <a:off x="500034" y="857232"/>
              <a:ext cx="2100274" cy="1528770"/>
              <a:chOff x="500034" y="857232"/>
              <a:chExt cx="2100274" cy="1528770"/>
            </a:xfrm>
          </p:grpSpPr>
          <p:sp>
            <p:nvSpPr>
              <p:cNvPr id="20" name="Elaborazione alternativa 19"/>
              <p:cNvSpPr/>
              <p:nvPr/>
            </p:nvSpPr>
            <p:spPr>
              <a:xfrm>
                <a:off x="500034" y="857232"/>
                <a:ext cx="1643074" cy="1071570"/>
              </a:xfrm>
              <a:prstGeom prst="flowChartAlternateProcess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>
                    <a:solidFill>
                      <a:schemeClr val="tx2"/>
                    </a:solidFill>
                  </a:rPr>
                  <a:t>Iter associazione</a:t>
                </a:r>
                <a:endParaRPr lang="it-IT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1" name="Elaborazione alternativa 20"/>
              <p:cNvSpPr/>
              <p:nvPr/>
            </p:nvSpPr>
            <p:spPr>
              <a:xfrm>
                <a:off x="652434" y="1009632"/>
                <a:ext cx="1643074" cy="1071570"/>
              </a:xfrm>
              <a:prstGeom prst="flowChartAlternateProcess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>
                    <a:solidFill>
                      <a:schemeClr val="tx2"/>
                    </a:solidFill>
                  </a:rPr>
                  <a:t>Iter associazione</a:t>
                </a:r>
                <a:endParaRPr lang="it-IT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2" name="Elaborazione alternativa 21"/>
              <p:cNvSpPr/>
              <p:nvPr/>
            </p:nvSpPr>
            <p:spPr>
              <a:xfrm>
                <a:off x="804834" y="1162032"/>
                <a:ext cx="1643074" cy="1071570"/>
              </a:xfrm>
              <a:prstGeom prst="flowChartAlternateProcess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>
                    <a:solidFill>
                      <a:schemeClr val="tx2"/>
                    </a:solidFill>
                  </a:rPr>
                  <a:t>Iter associazione</a:t>
                </a:r>
                <a:endParaRPr lang="it-IT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Elaborazione alternativa 22"/>
              <p:cNvSpPr/>
              <p:nvPr/>
            </p:nvSpPr>
            <p:spPr>
              <a:xfrm>
                <a:off x="957234" y="1314432"/>
                <a:ext cx="1643074" cy="1071570"/>
              </a:xfrm>
              <a:prstGeom prst="flowChartAlternateProcess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 smtClean="0">
                    <a:solidFill>
                      <a:schemeClr val="tx2"/>
                    </a:solidFill>
                  </a:rPr>
                  <a:t>Iter associazione</a:t>
                </a:r>
              </a:p>
              <a:p>
                <a:pPr algn="ctr"/>
                <a:endParaRPr lang="it-IT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28728" y="2143116"/>
              <a:ext cx="744603" cy="142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5" name="WordArt 10"/>
          <p:cNvSpPr>
            <a:spLocks noChangeArrowheads="1" noChangeShapeType="1" noTextEdit="1"/>
          </p:cNvSpPr>
          <p:nvPr/>
        </p:nvSpPr>
        <p:spPr bwMode="auto">
          <a:xfrm>
            <a:off x="1525566" y="1796507"/>
            <a:ext cx="1571636" cy="50006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it-IT" sz="3600" kern="10" spc="0" dirty="0" smtClean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it-IT" sz="3600" kern="10" spc="0" dirty="0" smtClean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 Narrow"/>
              </a:rPr>
              <a:t>Human Resource </a:t>
            </a:r>
            <a:endParaRPr lang="it-IT" sz="3600" kern="10" spc="0" dirty="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000066"/>
              </a:solidFill>
              <a:effectLst/>
              <a:latin typeface="Arial Narrow"/>
            </a:endParaRPr>
          </a:p>
        </p:txBody>
      </p:sp>
      <p:sp>
        <p:nvSpPr>
          <p:cNvPr id="29" name="Elaborazione alternativa 28"/>
          <p:cNvSpPr/>
          <p:nvPr/>
        </p:nvSpPr>
        <p:spPr>
          <a:xfrm>
            <a:off x="4301218" y="933416"/>
            <a:ext cx="1102165" cy="42862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tx2"/>
              </a:solidFill>
            </a:endParaRPr>
          </a:p>
        </p:txBody>
      </p:sp>
      <p:pic>
        <p:nvPicPr>
          <p:cNvPr id="39" name="Picture 16" descr="C:\Documents and Settings\sandro\Impostazioni locali\Temporary Internet Files\Content.IE5\BIKB310D\MMj02835510000[1].gif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43174" y="781032"/>
            <a:ext cx="57150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16" descr="C:\Documents and Settings\sandro\Impostazioni locali\Temporary Internet Files\Content.IE5\BIKB310D\MMj02835510000[1].gif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00694" y="-152400"/>
            <a:ext cx="571500" cy="542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Gruppo 40"/>
          <p:cNvGrpSpPr/>
          <p:nvPr/>
        </p:nvGrpSpPr>
        <p:grpSpPr>
          <a:xfrm>
            <a:off x="142844" y="1709726"/>
            <a:ext cx="3429024" cy="1071570"/>
            <a:chOff x="3071802" y="142852"/>
            <a:chExt cx="3964809" cy="1191015"/>
          </a:xfrm>
          <a:scene3d>
            <a:camera prst="orthographicFront">
              <a:rot lat="0" lon="20999997" rev="0"/>
            </a:camera>
            <a:lightRig rig="threePt" dir="t"/>
          </a:scene3d>
        </p:grpSpPr>
        <p:grpSp>
          <p:nvGrpSpPr>
            <p:cNvPr id="42" name="Gruppo 90"/>
            <p:cNvGrpSpPr/>
            <p:nvPr/>
          </p:nvGrpSpPr>
          <p:grpSpPr>
            <a:xfrm>
              <a:off x="3154402" y="142852"/>
              <a:ext cx="1285884" cy="866413"/>
              <a:chOff x="4941344" y="142853"/>
              <a:chExt cx="1400175" cy="1063758"/>
            </a:xfrm>
          </p:grpSpPr>
          <p:pic>
            <p:nvPicPr>
              <p:cNvPr id="44" name="Picture 6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000628" y="142853"/>
                <a:ext cx="1266825" cy="361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/>
            </p:spPr>
          </p:pic>
          <p:pic>
            <p:nvPicPr>
              <p:cNvPr id="45" name="Picture 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941344" y="368411"/>
                <a:ext cx="1400175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/>
            </p:spPr>
          </p:pic>
        </p:grpSp>
        <p:sp>
          <p:nvSpPr>
            <p:cNvPr id="43" name="Rettangolo 42"/>
            <p:cNvSpPr/>
            <p:nvPr/>
          </p:nvSpPr>
          <p:spPr>
            <a:xfrm>
              <a:off x="3071802" y="1000108"/>
              <a:ext cx="3964809" cy="333759"/>
            </a:xfrm>
            <a:prstGeom prst="rect">
              <a:avLst/>
            </a:prstGeom>
            <a:sp3d/>
          </p:spPr>
          <p:txBody>
            <a:bodyPr wrap="square">
              <a:spAutoFit/>
            </a:bodyPr>
            <a:lstStyle/>
            <a:p>
              <a:r>
                <a:rPr lang="it-IT" b="1" dirty="0" err="1" smtClean="0">
                  <a:solidFill>
                    <a:srgbClr val="FF0000"/>
                  </a:solidFill>
                  <a:latin typeface="Arial" pitchFamily="34" charset="0"/>
                </a:rPr>
                <a:t>H</a:t>
              </a:r>
              <a:r>
                <a:rPr lang="it-IT" sz="1200" b="1" dirty="0" err="1" smtClean="0">
                  <a:solidFill>
                    <a:srgbClr val="FF0000"/>
                  </a:solidFill>
                  <a:latin typeface="Arial" pitchFamily="34" charset="0"/>
                </a:rPr>
                <a:t>uman</a:t>
              </a:r>
              <a:r>
                <a:rPr lang="it-IT" sz="1000" b="1" dirty="0" smtClean="0">
                  <a:solidFill>
                    <a:srgbClr val="FF0000"/>
                  </a:solidFill>
                  <a:latin typeface="Arial" pitchFamily="34" charset="0"/>
                </a:rPr>
                <a:t>  </a:t>
              </a:r>
              <a:r>
                <a:rPr lang="it-IT" b="1" dirty="0" err="1" smtClean="0">
                  <a:solidFill>
                    <a:srgbClr val="FF0000"/>
                  </a:solidFill>
                  <a:latin typeface="Arial" pitchFamily="34" charset="0"/>
                </a:rPr>
                <a:t>R</a:t>
              </a:r>
              <a:r>
                <a:rPr lang="it-IT" sz="1200" b="1" dirty="0" err="1" smtClean="0">
                  <a:solidFill>
                    <a:srgbClr val="FF0000"/>
                  </a:solidFill>
                  <a:latin typeface="Arial" pitchFamily="34" charset="0"/>
                </a:rPr>
                <a:t>esources</a:t>
              </a:r>
              <a:r>
                <a:rPr lang="it-IT" sz="1200" b="1" dirty="0" smtClean="0">
                  <a:solidFill>
                    <a:srgbClr val="FF0000"/>
                  </a:solidFill>
                  <a:latin typeface="Arial" pitchFamily="34" charset="0"/>
                </a:rPr>
                <a:t>  Management  System </a:t>
              </a:r>
              <a:endParaRPr lang="it-IT" sz="1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7" name="Freccia circolare a destra 46"/>
          <p:cNvSpPr/>
          <p:nvPr/>
        </p:nvSpPr>
        <p:spPr>
          <a:xfrm>
            <a:off x="2285984" y="4805354"/>
            <a:ext cx="857256" cy="1214446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48" name="Documento 47"/>
          <p:cNvSpPr/>
          <p:nvPr/>
        </p:nvSpPr>
        <p:spPr>
          <a:xfrm>
            <a:off x="3714744" y="5600712"/>
            <a:ext cx="1357322" cy="714380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it-IT" sz="1400" b="1" dirty="0" smtClean="0">
                <a:solidFill>
                  <a:schemeClr val="tx2"/>
                </a:solidFill>
              </a:rPr>
              <a:t>Missione</a:t>
            </a:r>
            <a:endParaRPr lang="it-IT" sz="1400" b="1" dirty="0">
              <a:solidFill>
                <a:schemeClr val="tx2"/>
              </a:solidFill>
            </a:endParaRPr>
          </a:p>
        </p:txBody>
      </p:sp>
      <p:sp>
        <p:nvSpPr>
          <p:cNvPr id="49" name="Documento 48"/>
          <p:cNvSpPr/>
          <p:nvPr/>
        </p:nvSpPr>
        <p:spPr>
          <a:xfrm>
            <a:off x="4143372" y="5886464"/>
            <a:ext cx="1357322" cy="714380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it-IT" sz="1400" b="1" dirty="0" smtClean="0">
                <a:solidFill>
                  <a:schemeClr val="tx2"/>
                </a:solidFill>
              </a:rPr>
              <a:t>Mandato</a:t>
            </a:r>
            <a:endParaRPr lang="it-IT" sz="1400" b="1" dirty="0">
              <a:solidFill>
                <a:schemeClr val="tx2"/>
              </a:solidFill>
            </a:endParaRPr>
          </a:p>
        </p:txBody>
      </p:sp>
      <p:sp>
        <p:nvSpPr>
          <p:cNvPr id="50" name="Freccia circolare a sinistra 49"/>
          <p:cNvSpPr/>
          <p:nvPr/>
        </p:nvSpPr>
        <p:spPr>
          <a:xfrm>
            <a:off x="5857884" y="4572000"/>
            <a:ext cx="785818" cy="14287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1" name="Freccia in giù 50"/>
          <p:cNvSpPr/>
          <p:nvPr/>
        </p:nvSpPr>
        <p:spPr>
          <a:xfrm>
            <a:off x="2971800" y="304800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Freccia in giù 51"/>
          <p:cNvSpPr/>
          <p:nvPr/>
        </p:nvSpPr>
        <p:spPr>
          <a:xfrm>
            <a:off x="4495800" y="2133600"/>
            <a:ext cx="42862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Documento 53"/>
          <p:cNvSpPr/>
          <p:nvPr/>
        </p:nvSpPr>
        <p:spPr>
          <a:xfrm>
            <a:off x="4433878" y="6172200"/>
            <a:ext cx="1357322" cy="714380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it-IT" sz="1400" b="1" dirty="0" smtClean="0">
                <a:solidFill>
                  <a:schemeClr val="tx2"/>
                </a:solidFill>
              </a:rPr>
              <a:t>Seminario</a:t>
            </a:r>
            <a:endParaRPr lang="it-IT" sz="1400" b="1" dirty="0">
              <a:solidFill>
                <a:schemeClr val="tx2"/>
              </a:solidFill>
            </a:endParaRPr>
          </a:p>
        </p:txBody>
      </p:sp>
      <p:sp>
        <p:nvSpPr>
          <p:cNvPr id="27" name="Elaborazione alternativa 26"/>
          <p:cNvSpPr/>
          <p:nvPr/>
        </p:nvSpPr>
        <p:spPr>
          <a:xfrm>
            <a:off x="928662" y="304800"/>
            <a:ext cx="1785950" cy="714380"/>
          </a:xfrm>
          <a:prstGeom prst="flowChartAlternateProcess">
            <a:avLst/>
          </a:prstGeom>
          <a:solidFill>
            <a:srgbClr val="FFFFCC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2"/>
                </a:solidFill>
              </a:rPr>
              <a:t>Direzione</a:t>
            </a:r>
          </a:p>
          <a:p>
            <a:pPr algn="ctr"/>
            <a:r>
              <a:rPr lang="it-IT" b="1" dirty="0" smtClean="0">
                <a:solidFill>
                  <a:schemeClr val="tx2"/>
                </a:solidFill>
              </a:rPr>
              <a:t>del Personale</a:t>
            </a: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58" name="Rettangolo 57"/>
          <p:cNvSpPr/>
          <p:nvPr/>
        </p:nvSpPr>
        <p:spPr>
          <a:xfrm>
            <a:off x="127001" y="-76200"/>
            <a:ext cx="3124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il personale dipendente </a:t>
            </a:r>
            <a:endParaRPr lang="it-IT" sz="2400" dirty="0">
              <a:latin typeface="Mistral" pitchFamily="66" charset="0"/>
            </a:endParaRPr>
          </a:p>
        </p:txBody>
      </p:sp>
      <p:sp>
        <p:nvSpPr>
          <p:cNvPr id="59" name="Rettangolo 58"/>
          <p:cNvSpPr/>
          <p:nvPr/>
        </p:nvSpPr>
        <p:spPr>
          <a:xfrm>
            <a:off x="4126127" y="358838"/>
            <a:ext cx="2531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il personale associato</a:t>
            </a:r>
            <a:endParaRPr lang="it-IT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62" name="Elaborazione alternativa 61"/>
          <p:cNvSpPr/>
          <p:nvPr/>
        </p:nvSpPr>
        <p:spPr>
          <a:xfrm>
            <a:off x="4736647" y="1095372"/>
            <a:ext cx="1102165" cy="42862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63" name="Elaborazione alternativa 62"/>
          <p:cNvSpPr/>
          <p:nvPr/>
        </p:nvSpPr>
        <p:spPr>
          <a:xfrm>
            <a:off x="5041447" y="1295400"/>
            <a:ext cx="1102165" cy="42862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>
                <a:solidFill>
                  <a:schemeClr val="tx2"/>
                </a:solidFill>
              </a:rPr>
              <a:t>z</a:t>
            </a: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64" name="Elaborazione alternativa 63"/>
          <p:cNvSpPr/>
          <p:nvPr/>
        </p:nvSpPr>
        <p:spPr>
          <a:xfrm>
            <a:off x="5368018" y="1447800"/>
            <a:ext cx="1102165" cy="42862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2"/>
                </a:solidFill>
              </a:rPr>
              <a:t>Sezioni</a:t>
            </a: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65" name="Freccia in giù 51"/>
          <p:cNvSpPr/>
          <p:nvPr/>
        </p:nvSpPr>
        <p:spPr>
          <a:xfrm>
            <a:off x="5972172" y="2095496"/>
            <a:ext cx="42862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Freccia a destra 45"/>
          <p:cNvSpPr/>
          <p:nvPr/>
        </p:nvSpPr>
        <p:spPr>
          <a:xfrm rot="10800000">
            <a:off x="6519858" y="381001"/>
            <a:ext cx="642942" cy="21431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Freccia a destra 45"/>
          <p:cNvSpPr/>
          <p:nvPr/>
        </p:nvSpPr>
        <p:spPr>
          <a:xfrm rot="10800000">
            <a:off x="6519858" y="1143001"/>
            <a:ext cx="642942" cy="21431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85699-2513-45F9-A647-4FB0C5D9D328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53291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21502" y="3809999"/>
            <a:ext cx="4751538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sz="1400" b="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cs typeface="Times New Roman" pitchFamily="18" charset="0"/>
              </a:rPr>
              <a:t>La </a:t>
            </a:r>
            <a:r>
              <a:rPr kumimoji="0" lang="it-IT" sz="1400" b="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cs typeface="Times New Roman" pitchFamily="18" charset="0"/>
              </a:rPr>
              <a:t>tabella delle banche  è prerequisito per ABI/CAB del codice IBAN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666227" y="2285697"/>
            <a:ext cx="5158596" cy="923330"/>
          </a:xfrm>
          <a:prstGeom prst="rect">
            <a:avLst/>
          </a:prstGeom>
          <a:solidFill>
            <a:srgbClr val="FFFFBD"/>
          </a:solidFill>
        </p:spPr>
        <p:txBody>
          <a:bodyPr wrap="square" rtlCol="0">
            <a:spAutoFit/>
          </a:bodyPr>
          <a:lstStyle/>
          <a:p>
            <a:r>
              <a:rPr lang="it-IT" sz="5400" dirty="0" smtClean="0">
                <a:latin typeface="Mistral" pitchFamily="66" charset="0"/>
              </a:rPr>
              <a:t>Anagrafica Fornitori</a:t>
            </a:r>
            <a:endParaRPr lang="it-IT" sz="5400" dirty="0">
              <a:latin typeface="Mistral" pitchFamily="66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0" y="2734574"/>
            <a:ext cx="1319842" cy="64698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1118558" y="4508740"/>
            <a:ext cx="1319842" cy="64698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057" y="288882"/>
            <a:ext cx="8077248" cy="194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55570" y="3173409"/>
            <a:ext cx="8032860" cy="2031325"/>
          </a:xfrm>
          <a:prstGeom prst="rect">
            <a:avLst/>
          </a:prstGeom>
          <a:noFill/>
          <a:ln w="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22900" lvl="0" indent="-342900">
              <a:buFont typeface="Wingdings" pitchFamily="2" charset="2"/>
              <a:buChar char="q"/>
            </a:pPr>
            <a:endParaRPr lang="it-IT" dirty="0" smtClean="0">
              <a:solidFill>
                <a:srgbClr val="000066"/>
              </a:solidFill>
            </a:endParaRP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Ogni sezione può inserire fornitori, la </a:t>
            </a:r>
            <a:r>
              <a:rPr lang="it-IT" b="1" dirty="0" smtClean="0">
                <a:solidFill>
                  <a:srgbClr val="000066"/>
                </a:solidFill>
              </a:rPr>
              <a:t>testata</a:t>
            </a:r>
            <a:r>
              <a:rPr lang="it-IT" dirty="0" smtClean="0">
                <a:solidFill>
                  <a:srgbClr val="000066"/>
                </a:solidFill>
              </a:rPr>
              <a:t> è però </a:t>
            </a:r>
            <a:r>
              <a:rPr lang="it-IT" b="1" dirty="0" smtClean="0">
                <a:solidFill>
                  <a:srgbClr val="000066"/>
                </a:solidFill>
              </a:rPr>
              <a:t>unica</a:t>
            </a:r>
            <a:r>
              <a:rPr lang="it-IT" dirty="0" smtClean="0">
                <a:solidFill>
                  <a:srgbClr val="000066"/>
                </a:solidFill>
              </a:rPr>
              <a:t> in campo nazionale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Si può </a:t>
            </a:r>
            <a:r>
              <a:rPr lang="it-IT" b="1" dirty="0" smtClean="0">
                <a:solidFill>
                  <a:srgbClr val="000066"/>
                </a:solidFill>
              </a:rPr>
              <a:t>inattivare</a:t>
            </a:r>
            <a:r>
              <a:rPr lang="it-IT" dirty="0" smtClean="0">
                <a:solidFill>
                  <a:srgbClr val="000066"/>
                </a:solidFill>
              </a:rPr>
              <a:t> il fornitore a livello di testata, cioè per tutti, si deve disporre delle necessarie autorizzazioni a sistema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Codici fiscali e partita IVA sono campi di </a:t>
            </a:r>
            <a:r>
              <a:rPr lang="it-IT" b="1" dirty="0" smtClean="0">
                <a:solidFill>
                  <a:srgbClr val="000066"/>
                </a:solidFill>
              </a:rPr>
              <a:t>ricerca</a:t>
            </a:r>
          </a:p>
          <a:p>
            <a:pPr marL="522900" lvl="0" indent="-342900">
              <a:buFont typeface="Wingdings" pitchFamily="2" charset="2"/>
              <a:buChar char="q"/>
            </a:pPr>
            <a:endParaRPr lang="it-IT" b="1" dirty="0" smtClean="0">
              <a:solidFill>
                <a:srgbClr val="000066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614447" y="2151045"/>
            <a:ext cx="5176971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Fornitori:</a:t>
            </a:r>
            <a:r>
              <a:rPr lang="it-IT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it-IT" sz="60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la testata</a:t>
            </a:r>
            <a:endParaRPr lang="it-IT" sz="60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8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55570" y="3903669"/>
            <a:ext cx="8032860" cy="2031325"/>
          </a:xfrm>
          <a:prstGeom prst="rect">
            <a:avLst/>
          </a:prstGeom>
          <a:noFill/>
          <a:ln w="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Ogni sede è univoca per la struttura, cioè in ogni sezione  </a:t>
            </a:r>
            <a:r>
              <a:rPr lang="it-IT" b="1" dirty="0" smtClean="0">
                <a:solidFill>
                  <a:srgbClr val="000066"/>
                </a:solidFill>
              </a:rPr>
              <a:t>non</a:t>
            </a:r>
            <a:r>
              <a:rPr lang="it-IT" dirty="0" smtClean="0">
                <a:solidFill>
                  <a:srgbClr val="000066"/>
                </a:solidFill>
              </a:rPr>
              <a:t> possono esserci </a:t>
            </a:r>
            <a:r>
              <a:rPr lang="it-IT" b="1" dirty="0" smtClean="0">
                <a:solidFill>
                  <a:srgbClr val="000066"/>
                </a:solidFill>
              </a:rPr>
              <a:t>sedi duplicate </a:t>
            </a:r>
            <a:r>
              <a:rPr lang="it-IT" dirty="0" smtClean="0">
                <a:solidFill>
                  <a:srgbClr val="000066"/>
                </a:solidFill>
              </a:rPr>
              <a:t>di fornitori: legale, operativa, amministrativa, ecc.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Nel caso esistano sedi caricate da altre strutture, è possibile copiarle, ogni struttura resta responsabile dell’aggiornamento dei propri dati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Ogni struttura provvede autonomamente ad inattivare sedi che non hanno più ragione di essere operative</a:t>
            </a:r>
          </a:p>
          <a:p>
            <a:pPr marL="522900" lvl="0" indent="-342900">
              <a:buFont typeface="Wingdings" pitchFamily="2" charset="2"/>
              <a:buChar char="q"/>
            </a:pPr>
            <a:endParaRPr lang="it-IT" b="1" dirty="0" smtClean="0">
              <a:solidFill>
                <a:srgbClr val="000066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723986" y="215856"/>
            <a:ext cx="5176971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Fornitori:</a:t>
            </a:r>
            <a:r>
              <a:rPr lang="it-IT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it-IT" sz="60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la sede</a:t>
            </a:r>
            <a:endParaRPr lang="it-IT" sz="60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8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057" y="1229307"/>
            <a:ext cx="8377284" cy="221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18" y="3319461"/>
            <a:ext cx="8267820" cy="240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sellaDiTesto 11"/>
          <p:cNvSpPr txBox="1"/>
          <p:nvPr/>
        </p:nvSpPr>
        <p:spPr>
          <a:xfrm>
            <a:off x="1577934" y="2004993"/>
            <a:ext cx="587859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Fornitori:</a:t>
            </a:r>
            <a:r>
              <a:rPr lang="it-IT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it-IT" sz="60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la quietanza</a:t>
            </a:r>
            <a:endParaRPr lang="it-IT" sz="60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46031" y="434934"/>
            <a:ext cx="8032860" cy="1477328"/>
          </a:xfrm>
          <a:prstGeom prst="rect">
            <a:avLst/>
          </a:prstGeom>
          <a:noFill/>
          <a:ln w="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La lista delle Banche è fornita centralmente (Banca d’Italia) , ogni struttura ne può aggiungere di nuove attivando il segno + sulla sinistra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E’ possibile selezionare l’Istituto oppure digitare direttamente ABI-CAB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Un conto deve essere obbligatoriamente “principale”, è quello che verrà suggerito come valore di default nei pagamenti</a:t>
            </a:r>
          </a:p>
        </p:txBody>
      </p:sp>
      <p:sp>
        <p:nvSpPr>
          <p:cNvPr id="15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18" y="3998884"/>
            <a:ext cx="8267820" cy="240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sellaDiTesto 11"/>
          <p:cNvSpPr txBox="1"/>
          <p:nvPr/>
        </p:nvSpPr>
        <p:spPr>
          <a:xfrm>
            <a:off x="1577934" y="3099137"/>
            <a:ext cx="587859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Fornitori:</a:t>
            </a:r>
            <a:r>
              <a:rPr lang="it-IT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it-IT" sz="60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la quietanza</a:t>
            </a:r>
            <a:endParaRPr lang="it-IT" sz="60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46031" y="213479"/>
            <a:ext cx="8032860" cy="3139321"/>
          </a:xfrm>
          <a:prstGeom prst="rect">
            <a:avLst/>
          </a:prstGeom>
          <a:noFill/>
          <a:ln w="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b="1" dirty="0" smtClean="0"/>
              <a:t>IBAN italiano</a:t>
            </a:r>
            <a:r>
              <a:rPr lang="it-IT" dirty="0" smtClean="0"/>
              <a:t> - stringa alfanumerica di 27 caratteri consecutivi caratterizzati dalle iniziali "IT” dall'ABI (</a:t>
            </a:r>
            <a:r>
              <a:rPr lang="it-IT" dirty="0" err="1" smtClean="0"/>
              <a:t>5</a:t>
            </a:r>
            <a:r>
              <a:rPr lang="it-IT" dirty="0" smtClean="0"/>
              <a:t> caratteri numerici), dal CAB (</a:t>
            </a:r>
            <a:r>
              <a:rPr lang="it-IT" dirty="0" err="1" smtClean="0"/>
              <a:t>5</a:t>
            </a:r>
            <a:r>
              <a:rPr lang="it-IT" dirty="0" smtClean="0"/>
              <a:t> caratteri numerici) e dal n. di </a:t>
            </a:r>
            <a:r>
              <a:rPr lang="it-IT" dirty="0" err="1" smtClean="0"/>
              <a:t>c</a:t>
            </a:r>
            <a:r>
              <a:rPr lang="it-IT" dirty="0" smtClean="0"/>
              <a:t>/</a:t>
            </a:r>
            <a:r>
              <a:rPr lang="it-IT" dirty="0" err="1" smtClean="0"/>
              <a:t>c</a:t>
            </a:r>
            <a:r>
              <a:rPr lang="it-IT" dirty="0" smtClean="0"/>
              <a:t> (12 caratteri alfanumerici);</a:t>
            </a:r>
          </a:p>
          <a:p>
            <a:endParaRPr lang="en-US" dirty="0" smtClean="0"/>
          </a:p>
          <a:p>
            <a:r>
              <a:rPr lang="it-IT" b="1" dirty="0" smtClean="0"/>
              <a:t>IBAN esteri</a:t>
            </a:r>
            <a:r>
              <a:rPr lang="it-IT" dirty="0" smtClean="0"/>
              <a:t> - stringhe alfanumeriche di lunghezza dipendente dallo stato, ma caratterizzate sempre dalle iniziali dello stesso (</a:t>
            </a:r>
            <a:r>
              <a:rPr lang="it-IT" dirty="0" err="1" smtClean="0"/>
              <a:t>2</a:t>
            </a:r>
            <a:r>
              <a:rPr lang="it-IT" dirty="0" smtClean="0"/>
              <a:t> lettere, esempio SPAGNA = ES; FRANCIA = FR;etc.)</a:t>
            </a:r>
          </a:p>
          <a:p>
            <a:endParaRPr lang="en-US" dirty="0" smtClean="0"/>
          </a:p>
          <a:p>
            <a:pPr marL="342900" indent="-342900"/>
            <a:r>
              <a:rPr lang="it-IT" b="1" dirty="0" smtClean="0"/>
              <a:t>IBAN esteri</a:t>
            </a:r>
            <a:r>
              <a:rPr lang="it-IT" dirty="0" smtClean="0"/>
              <a:t> - devono sempre essere </a:t>
            </a:r>
            <a:r>
              <a:rPr lang="it-IT" dirty="0" err="1" smtClean="0"/>
              <a:t>corredatI</a:t>
            </a:r>
            <a:r>
              <a:rPr lang="it-IT" dirty="0" smtClean="0"/>
              <a:t> da una ulteriore stringa  alfanumerica, tipicamente di </a:t>
            </a:r>
            <a:r>
              <a:rPr lang="it-IT" dirty="0" err="1" smtClean="0"/>
              <a:t>8</a:t>
            </a:r>
            <a:r>
              <a:rPr lang="it-IT" dirty="0" smtClean="0"/>
              <a:t> caratteri, denominata SWIFT.</a:t>
            </a:r>
            <a:endParaRPr lang="en-US" dirty="0" smtClean="0"/>
          </a:p>
          <a:p>
            <a:pPr marL="522900" lvl="0" indent="-342900">
              <a:buFont typeface="Wingdings" pitchFamily="2" charset="2"/>
              <a:buAutoNum type="arabicPeriod" startAt="6"/>
            </a:pPr>
            <a:endParaRPr lang="it-IT" dirty="0" smtClean="0">
              <a:solidFill>
                <a:srgbClr val="000066"/>
              </a:solidFill>
            </a:endParaRPr>
          </a:p>
        </p:txBody>
      </p:sp>
      <p:sp>
        <p:nvSpPr>
          <p:cNvPr id="15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26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477308" y="211122"/>
            <a:ext cx="5153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Gestione Banche</a:t>
            </a:r>
            <a:endParaRPr lang="it-IT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77308" y="811946"/>
            <a:ext cx="82465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Il file delle banche è acquisito </a:t>
            </a: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periodicamente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direttamente </a:t>
            </a: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it-IT" sz="1600" b="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al</a:t>
            </a: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la Banca d’Italia</a:t>
            </a:r>
            <a:endParaRPr kumimoji="0" lang="it-IT" sz="1600" b="0" i="0" u="none" strike="noStrike" cap="none" normalizeH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Le banche possono essere aggiunte localmente ma la visibilità è nazionale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cs typeface="Arial" pitchFamily="34" charset="0"/>
              </a:rPr>
              <a:t>L’informazione inserita dal centro o direttamente da una struttura operativa è immediatamente disponibile per tutti</a:t>
            </a: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magine 9" descr="Picture 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33600"/>
            <a:ext cx="9144000" cy="4069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27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187" y="1821743"/>
            <a:ext cx="5857143" cy="450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68395" y="2526268"/>
            <a:ext cx="1457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0066"/>
                </a:solidFill>
              </a:rPr>
              <a:t>%Aziend%</a:t>
            </a:r>
            <a:endParaRPr lang="it-IT" b="1" dirty="0">
              <a:solidFill>
                <a:srgbClr val="000066"/>
              </a:solidFill>
            </a:endParaRPr>
          </a:p>
        </p:txBody>
      </p:sp>
      <p:grpSp>
        <p:nvGrpSpPr>
          <p:cNvPr id="20" name="Gruppo 19"/>
          <p:cNvGrpSpPr/>
          <p:nvPr/>
        </p:nvGrpSpPr>
        <p:grpSpPr>
          <a:xfrm>
            <a:off x="6848475" y="3886200"/>
            <a:ext cx="1533525" cy="484167"/>
            <a:chOff x="6191241" y="4032252"/>
            <a:chExt cx="1533525" cy="484167"/>
          </a:xfrm>
        </p:grpSpPr>
        <p:sp>
          <p:nvSpPr>
            <p:cNvPr id="15" name="Rettangolo 14"/>
            <p:cNvSpPr/>
            <p:nvPr/>
          </p:nvSpPr>
          <p:spPr bwMode="auto">
            <a:xfrm>
              <a:off x="6288048" y="4032252"/>
              <a:ext cx="1436718" cy="484167"/>
            </a:xfrm>
            <a:prstGeom prst="rect">
              <a:avLst/>
            </a:prstGeom>
            <a:solidFill>
              <a:srgbClr val="ECFC9A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triangle" w="lg" len="lg"/>
              <a:tailEnd type="none" w="lg" len="lg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6191241" y="4120120"/>
              <a:ext cx="1457325" cy="369332"/>
            </a:xfrm>
            <a:prstGeom prst="rect">
              <a:avLst/>
            </a:prstGeom>
            <a:noFill/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it-IT" b="1" dirty="0" smtClean="0">
                  <a:solidFill>
                    <a:srgbClr val="000066"/>
                  </a:solidFill>
                </a:rPr>
                <a:t>  </a:t>
              </a:r>
              <a:r>
                <a:rPr lang="it-IT" b="1" dirty="0" err="1" smtClean="0">
                  <a:solidFill>
                    <a:srgbClr val="000066"/>
                  </a:solidFill>
                </a:rPr>
                <a:t>Ctrl</a:t>
              </a:r>
              <a:r>
                <a:rPr lang="it-IT" b="1" dirty="0" smtClean="0">
                  <a:solidFill>
                    <a:srgbClr val="000066"/>
                  </a:solidFill>
                </a:rPr>
                <a:t> F11</a:t>
              </a:r>
              <a:endParaRPr lang="it-IT" b="1" dirty="0">
                <a:solidFill>
                  <a:srgbClr val="000066"/>
                </a:solidFill>
              </a:endParaRPr>
            </a:p>
          </p:txBody>
        </p:sp>
      </p:grpSp>
      <p:grpSp>
        <p:nvGrpSpPr>
          <p:cNvPr id="16" name="Gruppo 15"/>
          <p:cNvGrpSpPr/>
          <p:nvPr/>
        </p:nvGrpSpPr>
        <p:grpSpPr>
          <a:xfrm>
            <a:off x="914400" y="1005487"/>
            <a:ext cx="1457325" cy="484167"/>
            <a:chOff x="3367071" y="242871"/>
            <a:chExt cx="1457325" cy="484167"/>
          </a:xfrm>
        </p:grpSpPr>
        <p:sp>
          <p:nvSpPr>
            <p:cNvPr id="10" name="Rettangolo 9"/>
            <p:cNvSpPr/>
            <p:nvPr/>
          </p:nvSpPr>
          <p:spPr bwMode="auto">
            <a:xfrm>
              <a:off x="3367071" y="242871"/>
              <a:ext cx="1436718" cy="484167"/>
            </a:xfrm>
            <a:prstGeom prst="rect">
              <a:avLst/>
            </a:prstGeom>
            <a:solidFill>
              <a:srgbClr val="ECFC9A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triangle" w="lg" len="lg"/>
              <a:tailEnd type="none" w="lg" len="lg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367071" y="325395"/>
              <a:ext cx="1457325" cy="369332"/>
            </a:xfrm>
            <a:prstGeom prst="rect">
              <a:avLst/>
            </a:prstGeom>
            <a:noFill/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it-IT" b="1" dirty="0" smtClean="0">
                  <a:solidFill>
                    <a:srgbClr val="000066"/>
                  </a:solidFill>
                </a:rPr>
                <a:t>      F11</a:t>
              </a:r>
              <a:endParaRPr lang="it-IT" b="1" dirty="0">
                <a:solidFill>
                  <a:srgbClr val="000066"/>
                </a:solidFill>
              </a:endParaRPr>
            </a:p>
          </p:txBody>
        </p:sp>
      </p:grpSp>
      <p:sp>
        <p:nvSpPr>
          <p:cNvPr id="17" name="Rettangolo 16"/>
          <p:cNvSpPr/>
          <p:nvPr/>
        </p:nvSpPr>
        <p:spPr>
          <a:xfrm>
            <a:off x="762000" y="60067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6733053" y="334387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1094253" y="197227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0" y="6505575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76200" y="192087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2742407" y="152400"/>
            <a:ext cx="25915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La Ricerca</a:t>
            </a:r>
            <a:endParaRPr lang="it-IT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28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10" name="Immagine 9" descr="Picture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2000"/>
            <a:ext cx="9144000" cy="5715000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 bwMode="auto">
          <a:xfrm>
            <a:off x="152400" y="990600"/>
            <a:ext cx="2295525" cy="4953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1" name="Gruppo 10"/>
          <p:cNvGrpSpPr/>
          <p:nvPr/>
        </p:nvGrpSpPr>
        <p:grpSpPr>
          <a:xfrm>
            <a:off x="66675" y="228600"/>
            <a:ext cx="1457325" cy="484167"/>
            <a:chOff x="3367071" y="242871"/>
            <a:chExt cx="1457325" cy="484167"/>
          </a:xfrm>
        </p:grpSpPr>
        <p:sp>
          <p:nvSpPr>
            <p:cNvPr id="13" name="Rettangolo 12"/>
            <p:cNvSpPr/>
            <p:nvPr/>
          </p:nvSpPr>
          <p:spPr bwMode="auto">
            <a:xfrm>
              <a:off x="3367071" y="242871"/>
              <a:ext cx="1436718" cy="484167"/>
            </a:xfrm>
            <a:prstGeom prst="rect">
              <a:avLst/>
            </a:prstGeom>
            <a:solidFill>
              <a:srgbClr val="ECFC9A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triangle" w="lg" len="lg"/>
              <a:tailEnd type="none" w="lg" len="lg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3367071" y="325395"/>
              <a:ext cx="1457325" cy="369332"/>
            </a:xfrm>
            <a:prstGeom prst="rect">
              <a:avLst/>
            </a:prstGeom>
            <a:noFill/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it-IT" b="1" dirty="0" smtClean="0">
                  <a:solidFill>
                    <a:srgbClr val="000066"/>
                  </a:solidFill>
                </a:rPr>
                <a:t>      F11</a:t>
              </a:r>
              <a:endParaRPr lang="it-IT" b="1" dirty="0">
                <a:solidFill>
                  <a:srgbClr val="000066"/>
                </a:solidFill>
              </a:endParaRPr>
            </a:p>
          </p:txBody>
        </p:sp>
      </p:grpSp>
      <p:sp>
        <p:nvSpPr>
          <p:cNvPr id="15" name="Rettangolo 14"/>
          <p:cNvSpPr/>
          <p:nvPr/>
        </p:nvSpPr>
        <p:spPr>
          <a:xfrm>
            <a:off x="76200" y="75307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0" y="-15240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29</a:t>
            </a:fld>
            <a:endParaRPr lang="it-IT" dirty="0">
              <a:solidFill>
                <a:srgbClr val="4BACB3"/>
              </a:solidFill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304800" y="277833"/>
            <a:ext cx="1524000" cy="484167"/>
            <a:chOff x="6419841" y="4023322"/>
            <a:chExt cx="1524000" cy="484167"/>
          </a:xfrm>
        </p:grpSpPr>
        <p:sp>
          <p:nvSpPr>
            <p:cNvPr id="16" name="Rettangolo 15"/>
            <p:cNvSpPr/>
            <p:nvPr/>
          </p:nvSpPr>
          <p:spPr bwMode="auto">
            <a:xfrm>
              <a:off x="6419841" y="4023322"/>
              <a:ext cx="1436718" cy="484167"/>
            </a:xfrm>
            <a:prstGeom prst="rect">
              <a:avLst/>
            </a:prstGeom>
            <a:solidFill>
              <a:srgbClr val="ECFC9A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triangle" w="lg" len="lg"/>
              <a:tailEnd type="none" w="lg" len="lg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6486516" y="4120120"/>
              <a:ext cx="1457325" cy="369332"/>
            </a:xfrm>
            <a:prstGeom prst="rect">
              <a:avLst/>
            </a:prstGeom>
            <a:noFill/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it-IT" b="1" dirty="0" smtClean="0">
                  <a:solidFill>
                    <a:srgbClr val="000066"/>
                  </a:solidFill>
                </a:rPr>
                <a:t>  </a:t>
              </a:r>
              <a:r>
                <a:rPr lang="it-IT" b="1" dirty="0" err="1" smtClean="0">
                  <a:solidFill>
                    <a:srgbClr val="000066"/>
                  </a:solidFill>
                </a:rPr>
                <a:t>Ctrl</a:t>
              </a:r>
              <a:r>
                <a:rPr lang="it-IT" b="1" dirty="0" smtClean="0">
                  <a:solidFill>
                    <a:srgbClr val="000066"/>
                  </a:solidFill>
                </a:rPr>
                <a:t> F11</a:t>
              </a:r>
              <a:endParaRPr lang="it-IT" b="1" dirty="0">
                <a:solidFill>
                  <a:srgbClr val="000066"/>
                </a:solidFill>
              </a:endParaRPr>
            </a:p>
          </p:txBody>
        </p:sp>
      </p:grpSp>
      <p:sp>
        <p:nvSpPr>
          <p:cNvPr id="18" name="Rettangolo 17"/>
          <p:cNvSpPr/>
          <p:nvPr/>
        </p:nvSpPr>
        <p:spPr>
          <a:xfrm>
            <a:off x="152400" y="-152400"/>
            <a:ext cx="429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Immagine 12" descr="Picture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8200"/>
            <a:ext cx="9144000" cy="5715000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 bwMode="auto">
          <a:xfrm>
            <a:off x="0" y="990600"/>
            <a:ext cx="2295525" cy="4953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0"/>
          <p:cNvSpPr>
            <a:spLocks noChangeArrowheads="1"/>
          </p:cNvSpPr>
          <p:nvPr/>
        </p:nvSpPr>
        <p:spPr bwMode="auto">
          <a:xfrm>
            <a:off x="179388" y="333375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15"/>
          <p:cNvSpPr>
            <a:spLocks noChangeArrowheads="1"/>
          </p:cNvSpPr>
          <p:nvPr/>
        </p:nvSpPr>
        <p:spPr bwMode="auto">
          <a:xfrm>
            <a:off x="6659563" y="549275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3272615" y="641943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2059" name="Rettangolo 13"/>
          <p:cNvSpPr>
            <a:spLocks noChangeArrowheads="1"/>
          </p:cNvSpPr>
          <p:nvPr/>
        </p:nvSpPr>
        <p:spPr bwMode="auto">
          <a:xfrm>
            <a:off x="5181600" y="3657600"/>
            <a:ext cx="2743200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358775"/>
            <a:r>
              <a:rPr lang="it-IT" dirty="0" smtClean="0">
                <a:solidFill>
                  <a:srgbClr val="000066"/>
                </a:solidFill>
              </a:rPr>
              <a:t>Creazione</a:t>
            </a:r>
            <a:endParaRPr lang="it-IT" dirty="0">
              <a:solidFill>
                <a:srgbClr val="000066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2019317" y="3638729"/>
            <a:ext cx="17144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Pratiche</a:t>
            </a:r>
            <a:endParaRPr lang="it-IT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3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23" name="Freccia a destra 17"/>
          <p:cNvSpPr>
            <a:spLocks noChangeArrowheads="1"/>
          </p:cNvSpPr>
          <p:nvPr/>
        </p:nvSpPr>
        <p:spPr bwMode="auto">
          <a:xfrm>
            <a:off x="4010012" y="3667304"/>
            <a:ext cx="714388" cy="428625"/>
          </a:xfrm>
          <a:prstGeom prst="rightArrow">
            <a:avLst>
              <a:gd name="adj1" fmla="val 50000"/>
              <a:gd name="adj2" fmla="val 76667"/>
            </a:avLst>
          </a:prstGeom>
          <a:solidFill>
            <a:schemeClr val="accent1"/>
          </a:solidFill>
          <a:ln w="28575" algn="ctr">
            <a:solidFill>
              <a:srgbClr val="000066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609600" y="1600200"/>
            <a:ext cx="2514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e</a:t>
            </a:r>
            <a:r>
              <a:rPr lang="it-IT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d</a:t>
            </a:r>
            <a:r>
              <a:rPr lang="it-IT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 infine </a:t>
            </a:r>
            <a:r>
              <a:rPr lang="it-IT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…</a:t>
            </a:r>
            <a:endParaRPr lang="it-IT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stral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16" grpId="0"/>
      <p:bldP spid="23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30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13" name="Immagine 12" descr="Picture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1509"/>
            <a:ext cx="9144000" cy="5709291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 bwMode="auto">
          <a:xfrm>
            <a:off x="228600" y="914400"/>
            <a:ext cx="2895600" cy="4953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31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14" name="Immagine 13" descr="Picture 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5800"/>
            <a:ext cx="9144000" cy="5720721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 bwMode="auto">
          <a:xfrm>
            <a:off x="152400" y="2133600"/>
            <a:ext cx="2895600" cy="4953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52400" y="304800"/>
            <a:ext cx="5563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Posizionarsi  su Nome sede </a:t>
            </a:r>
            <a:r>
              <a:rPr lang="it-IT" sz="1400" dirty="0" err="1" smtClean="0"/>
              <a:t>–</a:t>
            </a:r>
            <a:r>
              <a:rPr lang="it-IT" sz="1400" dirty="0" smtClean="0"/>
              <a:t> freccia giù, nuova sede </a:t>
            </a:r>
            <a:r>
              <a:rPr lang="it-IT" sz="1400" dirty="0" err="1" smtClean="0"/>
              <a:t>–</a:t>
            </a:r>
            <a:r>
              <a:rPr lang="it-IT" sz="1400" dirty="0" smtClean="0"/>
              <a:t> copia sede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Picture 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2894"/>
            <a:ext cx="9144000" cy="5697906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6534150"/>
            <a:ext cx="9144000" cy="32384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bg1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32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9" name="Ovale 8"/>
          <p:cNvSpPr/>
          <p:nvPr/>
        </p:nvSpPr>
        <p:spPr bwMode="auto">
          <a:xfrm>
            <a:off x="3657600" y="3276600"/>
            <a:ext cx="4953000" cy="8382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33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2381220" y="179343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38135" y="1457298"/>
            <a:ext cx="7850295" cy="156966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Cercare %INFN%ISTITUTO% 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Aprire la maschera Visualizzazione dati e cercare i propri dati: %cognome%</a:t>
            </a:r>
          </a:p>
          <a:p>
            <a:pPr marL="342900" lvl="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Cercare il proprio %cognome% in anagrafica fornitori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Inserire i propri dati in anagrafica fornitori e completarlo con la quietanza (inventare IBAN inserendo : ABI 03226 CAB 14000);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Aprire la maschera Visualizzazione dati e cercare nuovamente i propri dati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3549636" y="84986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Esercitazione 2 </a:t>
            </a:r>
            <a:endParaRPr lang="it-IT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34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3015440" y="727668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2716161" y="2369403"/>
            <a:ext cx="37608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4800" b="1" dirty="0" err="1" smtClean="0">
                <a:ln w="11430"/>
                <a:solidFill>
                  <a:schemeClr val="bg1">
                    <a:lumMod val="6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Queries</a:t>
            </a:r>
            <a:endParaRPr lang="it-IT" sz="4800" b="1" dirty="0">
              <a:ln w="11430"/>
              <a:solidFill>
                <a:schemeClr val="bg1">
                  <a:lumMod val="65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2391"/>
            <a:ext cx="9144000" cy="4893218"/>
          </a:xfrm>
          <a:prstGeom prst="rect">
            <a:avLst/>
          </a:prstGeo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85699-2513-45F9-A647-4FB0C5D9D328}" type="slidenum">
              <a:rPr lang="it-IT" smtClean="0"/>
              <a:pPr>
                <a:defRPr/>
              </a:pPr>
              <a:t>35</a:t>
            </a:fld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190227" y="2505670"/>
            <a:ext cx="3496573" cy="923330"/>
          </a:xfrm>
          <a:prstGeom prst="rect">
            <a:avLst/>
          </a:prstGeom>
          <a:solidFill>
            <a:srgbClr val="FFFFBD"/>
          </a:solidFill>
        </p:spPr>
        <p:txBody>
          <a:bodyPr wrap="square" rtlCol="0">
            <a:spAutoFit/>
          </a:bodyPr>
          <a:lstStyle/>
          <a:p>
            <a:r>
              <a:rPr lang="it-IT" sz="5400" dirty="0" smtClean="0">
                <a:latin typeface="Mistral" pitchFamily="66" charset="0"/>
              </a:rPr>
              <a:t>Interrogazioni</a:t>
            </a:r>
            <a:endParaRPr lang="it-IT" sz="5400" dirty="0">
              <a:latin typeface="Mistral" pitchFamily="66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838200" y="914400"/>
            <a:ext cx="1752600" cy="4572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8551"/>
            <a:ext cx="9144000" cy="5473649"/>
          </a:xfrm>
          <a:prstGeom prst="rect">
            <a:avLst/>
          </a:prstGeom>
        </p:spPr>
      </p:pic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920700" y="0"/>
            <a:ext cx="2090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Pratica </a:t>
            </a:r>
            <a:endParaRPr lang="it-IT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Freccia in su 14"/>
          <p:cNvSpPr/>
          <p:nvPr/>
        </p:nvSpPr>
        <p:spPr bwMode="auto">
          <a:xfrm rot="1465887">
            <a:off x="7488460" y="2603030"/>
            <a:ext cx="457392" cy="1839565"/>
          </a:xfrm>
          <a:prstGeom prst="upArrow">
            <a:avLst>
              <a:gd name="adj1" fmla="val 50000"/>
              <a:gd name="adj2" fmla="val 64009"/>
            </a:avLst>
          </a:prstGeom>
          <a:solidFill>
            <a:schemeClr val="accent1"/>
          </a:solidFill>
          <a:ln w="28575" cap="flat" cmpd="sng" algn="ctr">
            <a:solidFill>
              <a:srgbClr val="BBE0E3"/>
            </a:solidFill>
            <a:prstDash val="solid"/>
            <a:round/>
            <a:headEnd type="triangle" w="lg" len="lg"/>
            <a:tailEnd type="none" w="lg" len="lg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6614826" y="4267200"/>
            <a:ext cx="13099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dettaglio</a:t>
            </a:r>
            <a:endParaRPr lang="it-IT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-76200" y="762000"/>
            <a:ext cx="4038600" cy="131446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Picture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500"/>
            <a:ext cx="9144000" cy="5103000"/>
          </a:xfrm>
          <a:prstGeom prst="rect">
            <a:avLst/>
          </a:prstGeom>
        </p:spPr>
      </p:pic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Ovale 14"/>
          <p:cNvSpPr/>
          <p:nvPr/>
        </p:nvSpPr>
        <p:spPr bwMode="auto">
          <a:xfrm>
            <a:off x="0" y="1201707"/>
            <a:ext cx="985851" cy="109539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920700" y="0"/>
            <a:ext cx="24303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Dettaglio</a:t>
            </a:r>
            <a:r>
              <a:rPr lang="it-IT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it-IT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 descr="Picture 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054"/>
            <a:ext cx="9144000" cy="5491892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153927" y="179343"/>
            <a:ext cx="446228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 - Sintetico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Ovale 14"/>
          <p:cNvSpPr/>
          <p:nvPr/>
        </p:nvSpPr>
        <p:spPr bwMode="auto">
          <a:xfrm>
            <a:off x="6781800" y="609600"/>
            <a:ext cx="2133600" cy="116841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Freccia in su 15"/>
          <p:cNvSpPr/>
          <p:nvPr/>
        </p:nvSpPr>
        <p:spPr bwMode="auto">
          <a:xfrm>
            <a:off x="6629400" y="1295400"/>
            <a:ext cx="693747" cy="730260"/>
          </a:xfrm>
          <a:prstGeom prst="upArrow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ttangolo arrotondato 18"/>
          <p:cNvSpPr/>
          <p:nvPr/>
        </p:nvSpPr>
        <p:spPr bwMode="auto">
          <a:xfrm>
            <a:off x="1" y="2438400"/>
            <a:ext cx="8991600" cy="228600"/>
          </a:xfrm>
          <a:prstGeom prst="round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5530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92075" y="1676400"/>
          <a:ext cx="8967788" cy="3892550"/>
        </p:xfrm>
        <a:graphic>
          <a:graphicData uri="http://schemas.openxmlformats.org/presentationml/2006/ole">
            <p:oleObj spid="_x0000_s119810" name="Documento" r:id="rId3" imgW="4241800" imgH="1841500" progId="Word.Document.12">
              <p:link updateAutomatic="1"/>
            </p:oleObj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148515" y="1066800"/>
            <a:ext cx="709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Dopo aver fatto la ricerca cliccare sul tasto ‘</a:t>
            </a:r>
            <a:r>
              <a:rPr lang="it-IT" dirty="0" err="1" smtClean="0">
                <a:solidFill>
                  <a:srgbClr val="000066"/>
                </a:solidFill>
              </a:rPr>
              <a:t>D</a:t>
            </a:r>
            <a:r>
              <a:rPr lang="it-IT" dirty="0" smtClean="0">
                <a:solidFill>
                  <a:srgbClr val="000066"/>
                </a:solidFill>
              </a:rPr>
              <a:t>’ per aprire il dettaglio</a:t>
            </a:r>
            <a:r>
              <a:rPr lang="en-US" dirty="0" smtClean="0">
                <a:solidFill>
                  <a:srgbClr val="000066"/>
                </a:solidFill>
              </a:rPr>
              <a:t> </a:t>
            </a:r>
            <a:endParaRPr lang="it-IT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Premessa</a:t>
            </a: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/>
            </a:r>
            <a:b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400" dirty="0" smtClean="0">
                <a:solidFill>
                  <a:srgbClr val="000099"/>
                </a:solidFill>
              </a:rPr>
              <a:t>Lavoreremo sull’ambiente di test, con i dati delle </a:t>
            </a:r>
            <a:r>
              <a:rPr lang="it-IT" sz="2400" dirty="0" smtClean="0">
                <a:solidFill>
                  <a:srgbClr val="000099"/>
                </a:solidFill>
              </a:rPr>
              <a:t>strutture  </a:t>
            </a:r>
            <a:r>
              <a:rPr lang="it-IT" sz="2400" dirty="0" smtClean="0">
                <a:solidFill>
                  <a:srgbClr val="000099"/>
                </a:solidFill>
              </a:rPr>
              <a:t>clonati dall’ambiente di produzione (</a:t>
            </a:r>
            <a:r>
              <a:rPr lang="it-IT" sz="2400" dirty="0" err="1" smtClean="0">
                <a:solidFill>
                  <a:srgbClr val="000099"/>
                </a:solidFill>
              </a:rPr>
              <a:t>ServerOne</a:t>
            </a:r>
            <a:r>
              <a:rPr lang="it-IT" sz="2400" dirty="0" smtClean="0">
                <a:solidFill>
                  <a:srgbClr val="000099"/>
                </a:solidFill>
              </a:rPr>
              <a:t>)</a:t>
            </a:r>
          </a:p>
          <a:p>
            <a:pPr>
              <a:buNone/>
            </a:pPr>
            <a:endParaRPr lang="it-IT" sz="2400" dirty="0" smtClean="0">
              <a:solidFill>
                <a:srgbClr val="000099"/>
              </a:solidFill>
            </a:endParaRPr>
          </a:p>
          <a:p>
            <a:pPr>
              <a:buNone/>
            </a:pPr>
            <a:r>
              <a:rPr lang="it-IT" sz="2400" dirty="0" smtClean="0">
                <a:solidFill>
                  <a:srgbClr val="000099"/>
                </a:solidFill>
              </a:rPr>
              <a:t>L’obiettivo del corso e’ fornire le basi per l’uso di Oracle non solo per la Contabilità ma anche per le Missioni e gli Ordini</a:t>
            </a:r>
            <a:endParaRPr lang="it-IT" sz="2400" dirty="0">
              <a:solidFill>
                <a:srgbClr val="000099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85699-2513-45F9-A647-4FB0C5D9D328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5530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48515" y="1066800"/>
            <a:ext cx="8766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Nella maschera del dettaglio è stato inserito un tasto alla sinistra di ogni riga che permette l’apertura della scheda che ha generato la scrittura contabile. </a:t>
            </a:r>
            <a:endParaRPr lang="it-IT" dirty="0">
              <a:solidFill>
                <a:srgbClr val="000066"/>
              </a:solidFill>
            </a:endParaRPr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1371600" y="2133600"/>
          <a:ext cx="6294438" cy="3951288"/>
        </p:xfrm>
        <a:graphic>
          <a:graphicData uri="http://schemas.openxmlformats.org/presentationml/2006/ole">
            <p:oleObj spid="_x0000_s120835" name="Documento" r:id="rId3" imgW="4229100" imgH="26543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5530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48515" y="1066800"/>
            <a:ext cx="8766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Nella maschera del dettaglio è stato inserito un tasto alla sinistra di ogni riga che permette l’apertura della scheda che ha generato la scrittura contabile. </a:t>
            </a:r>
            <a:endParaRPr lang="it-IT" dirty="0">
              <a:solidFill>
                <a:srgbClr val="000066"/>
              </a:solidFill>
            </a:endParaRPr>
          </a:p>
        </p:txBody>
      </p:sp>
      <p:graphicFrame>
        <p:nvGraphicFramePr>
          <p:cNvPr id="121859" name="Object 3"/>
          <p:cNvGraphicFramePr>
            <a:graphicFrameLocks noChangeAspect="1"/>
          </p:cNvGraphicFramePr>
          <p:nvPr/>
        </p:nvGraphicFramePr>
        <p:xfrm>
          <a:off x="228600" y="1981200"/>
          <a:ext cx="6477000" cy="3924300"/>
        </p:xfrm>
        <a:graphic>
          <a:graphicData uri="http://schemas.openxmlformats.org/presentationml/2006/ole">
            <p:oleObj spid="_x0000_s121859" name="Documento" r:id="rId3" imgW="6477000" imgH="3924300" progId="Word.Document.12">
              <p:link updateAutomatic="1"/>
            </p:oleObj>
          </a:graphicData>
        </a:graphic>
      </p:graphicFrame>
      <p:graphicFrame>
        <p:nvGraphicFramePr>
          <p:cNvPr id="121862" name="Object 6"/>
          <p:cNvGraphicFramePr>
            <a:graphicFrameLocks noChangeAspect="1"/>
          </p:cNvGraphicFramePr>
          <p:nvPr/>
        </p:nvGraphicFramePr>
        <p:xfrm>
          <a:off x="228600" y="5791200"/>
          <a:ext cx="6711950" cy="646113"/>
        </p:xfrm>
        <a:graphic>
          <a:graphicData uri="http://schemas.openxmlformats.org/presentationml/2006/ole">
            <p:oleObj spid="_x0000_s121862" name="Documento" r:id="rId4" imgW="6337300" imgH="6096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5530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48515" y="1066801"/>
            <a:ext cx="8766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solidFill>
                  <a:srgbClr val="000066"/>
                </a:solidFill>
              </a:rPr>
              <a:t>Oltre ad offrire la possibilità di visualizzare velocemente le informazioni consultando le maschere originarie questa nuova funzionalità permette di accedere ad alcune funzioni utilizzate </a:t>
            </a:r>
            <a:r>
              <a:rPr lang="it-IT" dirty="0" smtClean="0">
                <a:solidFill>
                  <a:srgbClr val="000066"/>
                </a:solidFill>
              </a:rPr>
              <a:t>frequentemente.</a:t>
            </a:r>
            <a:endParaRPr lang="en-US" dirty="0" smtClean="0"/>
          </a:p>
          <a:p>
            <a:endParaRPr lang="it-IT" dirty="0">
              <a:solidFill>
                <a:srgbClr val="000066"/>
              </a:solidFill>
            </a:endParaRPr>
          </a:p>
        </p:txBody>
      </p:sp>
      <p:graphicFrame>
        <p:nvGraphicFramePr>
          <p:cNvPr id="122884" name="Object 4"/>
          <p:cNvGraphicFramePr>
            <a:graphicFrameLocks noChangeAspect="1"/>
          </p:cNvGraphicFramePr>
          <p:nvPr/>
        </p:nvGraphicFramePr>
        <p:xfrm>
          <a:off x="4191000" y="2286000"/>
          <a:ext cx="4635500" cy="3314700"/>
        </p:xfrm>
        <a:graphic>
          <a:graphicData uri="http://schemas.openxmlformats.org/presentationml/2006/ole">
            <p:oleObj spid="_x0000_s122884" name="Documento" r:id="rId3" imgW="4635500" imgH="3314700" progId="Word.Document.12">
              <p:link updateAutomatic="1"/>
            </p:oleObj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533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152400" y="2209800"/>
            <a:ext cx="3657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solidFill>
                  <a:srgbClr val="000066"/>
                </a:solidFill>
              </a:rPr>
              <a:t>Per modificare la tipologia di un ordine (per passare ad esempio da IMP ad IMPGEN) è sufficiente individuare il dettaglio contabile, cliccare sul nuovo tasto e modificare la tipologia utilizzando la</a:t>
            </a:r>
            <a:r>
              <a:rPr lang="it-IT" dirty="0" smtClean="0">
                <a:solidFill>
                  <a:srgbClr val="000066"/>
                </a:solidFill>
              </a:rPr>
              <a:t> funzione </a:t>
            </a:r>
            <a:r>
              <a:rPr lang="it-IT" dirty="0" smtClean="0">
                <a:solidFill>
                  <a:srgbClr val="000066"/>
                </a:solidFill>
              </a:rPr>
              <a:t>nel menù strumenti</a:t>
            </a:r>
            <a:r>
              <a:rPr lang="en-US" dirty="0" smtClean="0">
                <a:solidFill>
                  <a:srgbClr val="000066"/>
                </a:solidFill>
              </a:rPr>
              <a:t> </a:t>
            </a:r>
            <a:endParaRPr lang="it-IT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64496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48515" y="1066801"/>
            <a:ext cx="8766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E’ possibile ripetere la stessa operazione per modificare una liquidazione o visualizzarne le scritture contabili:</a:t>
            </a:r>
            <a:endParaRPr lang="en-US" dirty="0" smtClean="0">
              <a:solidFill>
                <a:srgbClr val="000066"/>
              </a:solidFill>
            </a:endParaRPr>
          </a:p>
          <a:p>
            <a:endParaRPr lang="it-IT" dirty="0">
              <a:solidFill>
                <a:srgbClr val="000066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533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graphicFrame>
        <p:nvGraphicFramePr>
          <p:cNvPr id="123907" name="Object 3"/>
          <p:cNvGraphicFramePr>
            <a:graphicFrameLocks noChangeAspect="1"/>
          </p:cNvGraphicFramePr>
          <p:nvPr/>
        </p:nvGraphicFramePr>
        <p:xfrm>
          <a:off x="1219200" y="1981200"/>
          <a:ext cx="5791200" cy="4333875"/>
        </p:xfrm>
        <a:graphic>
          <a:graphicData uri="http://schemas.openxmlformats.org/presentationml/2006/ole">
            <p:oleObj spid="_x0000_s123907" name="Documento" r:id="rId3" imgW="4686300" imgH="35052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65530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Dettaglio del Sintetico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48515" y="1066801"/>
            <a:ext cx="8766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Per le missioni è possibile ad esempio richiamare un rimborso e stamparne il prospetto di liquidazione:</a:t>
            </a:r>
            <a:endParaRPr lang="en-US" dirty="0" smtClean="0">
              <a:solidFill>
                <a:srgbClr val="000066"/>
              </a:solidFill>
            </a:endParaRPr>
          </a:p>
          <a:p>
            <a:endParaRPr lang="it-IT" dirty="0">
              <a:solidFill>
                <a:srgbClr val="000066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533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graphicFrame>
        <p:nvGraphicFramePr>
          <p:cNvPr id="124931" name="Object 3"/>
          <p:cNvGraphicFramePr>
            <a:graphicFrameLocks noChangeAspect="1"/>
          </p:cNvGraphicFramePr>
          <p:nvPr/>
        </p:nvGraphicFramePr>
        <p:xfrm>
          <a:off x="1066800" y="1905000"/>
          <a:ext cx="6038850" cy="4341813"/>
        </p:xfrm>
        <a:graphic>
          <a:graphicData uri="http://schemas.openxmlformats.org/presentationml/2006/ole">
            <p:oleObj spid="_x0000_s124931" name="Documento" r:id="rId3" imgW="4787900" imgH="34417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Picture 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9465"/>
            <a:ext cx="9144000" cy="5479070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153927" y="179343"/>
            <a:ext cx="476574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 - </a:t>
            </a:r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Dettagliato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Ovale 14"/>
          <p:cNvSpPr/>
          <p:nvPr/>
        </p:nvSpPr>
        <p:spPr bwMode="auto">
          <a:xfrm>
            <a:off x="6781800" y="609600"/>
            <a:ext cx="2133600" cy="116841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Freccia in su 15"/>
          <p:cNvSpPr/>
          <p:nvPr/>
        </p:nvSpPr>
        <p:spPr bwMode="auto">
          <a:xfrm>
            <a:off x="8145453" y="1403340"/>
            <a:ext cx="693747" cy="730260"/>
          </a:xfrm>
          <a:prstGeom prst="upArrow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Picture 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3706"/>
            <a:ext cx="9144000" cy="4650588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153927" y="179343"/>
            <a:ext cx="483442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contabile </a:t>
            </a:r>
            <a:r>
              <a:rPr lang="it-IT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Dettagliato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9" name="Ovale 8"/>
          <p:cNvSpPr/>
          <p:nvPr/>
        </p:nvSpPr>
        <p:spPr bwMode="auto">
          <a:xfrm>
            <a:off x="1489062" y="1838274"/>
            <a:ext cx="949338" cy="372432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42548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Dettagli Movimenti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152400" y="1066800"/>
            <a:ext cx="8534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solidFill>
                  <a:srgbClr val="000066"/>
                </a:solidFill>
              </a:rPr>
              <a:t>Nel menù interrogazioni è</a:t>
            </a:r>
            <a:r>
              <a:rPr lang="it-IT" dirty="0" smtClean="0">
                <a:solidFill>
                  <a:srgbClr val="000066"/>
                </a:solidFill>
              </a:rPr>
              <a:t> disponibile </a:t>
            </a:r>
            <a:r>
              <a:rPr lang="it-IT" dirty="0" smtClean="0">
                <a:solidFill>
                  <a:srgbClr val="000066"/>
                </a:solidFill>
              </a:rPr>
              <a:t>una</a:t>
            </a:r>
            <a:r>
              <a:rPr lang="it-IT" dirty="0" smtClean="0">
                <a:solidFill>
                  <a:srgbClr val="000066"/>
                </a:solidFill>
              </a:rPr>
              <a:t> maschera </a:t>
            </a:r>
            <a:r>
              <a:rPr lang="it-IT" dirty="0" smtClean="0">
                <a:solidFill>
                  <a:srgbClr val="000066"/>
                </a:solidFill>
              </a:rPr>
              <a:t>attraverso la quale è possibile interrogare le scritture contabili per date e per chiave contabile</a:t>
            </a:r>
            <a:r>
              <a:rPr lang="it-IT" dirty="0" smtClean="0">
                <a:solidFill>
                  <a:srgbClr val="000066"/>
                </a:solidFill>
              </a:rPr>
              <a:t>:</a:t>
            </a:r>
            <a:endParaRPr lang="en-US" dirty="0" smtClean="0">
              <a:solidFill>
                <a:srgbClr val="000066"/>
              </a:solidFill>
            </a:endParaRPr>
          </a:p>
          <a:p>
            <a:pPr algn="just"/>
            <a:endParaRPr lang="it-IT" dirty="0"/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09600" y="1828800"/>
          <a:ext cx="6010275" cy="4311650"/>
        </p:xfrm>
        <a:graphic>
          <a:graphicData uri="http://schemas.openxmlformats.org/presentationml/2006/ole">
            <p:oleObj spid="_x0000_s126978" name="Documento" r:id="rId3" imgW="5257800" imgH="37719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42548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Dettagli Movimenti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152400" y="1066800"/>
            <a:ext cx="8534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solidFill>
                  <a:srgbClr val="000066"/>
                </a:solidFill>
              </a:rPr>
              <a:t>I risultati ottenuti possono ulteriormente essere filtrati utilizzando il comando F11 ed inserendo le chiavi di ricerca. </a:t>
            </a:r>
            <a:endParaRPr lang="en-US" dirty="0" smtClean="0">
              <a:solidFill>
                <a:srgbClr val="000066"/>
              </a:solidFill>
            </a:endParaRPr>
          </a:p>
          <a:p>
            <a:pPr algn="just"/>
            <a:endParaRPr lang="it-IT" dirty="0"/>
          </a:p>
        </p:txBody>
      </p:sp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1219200" y="1828800"/>
          <a:ext cx="6265863" cy="4479925"/>
        </p:xfrm>
        <a:graphic>
          <a:graphicData uri="http://schemas.openxmlformats.org/presentationml/2006/ole">
            <p:oleObj spid="_x0000_s128003" name="Documento" r:id="rId3" imgW="5257800" imgH="37592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153927" y="179343"/>
            <a:ext cx="42548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Scheda Dettagli Movimenti 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152400" y="1066800"/>
            <a:ext cx="8534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66"/>
                </a:solidFill>
              </a:rPr>
              <a:t>Come illustrato precedentemente per la scheda contabile, anche per la nuova maschera Dettagli Movimenti è possibile aprire la scheda che ha generato la scrittura cliccando sul pulsante alla sinistra di ogni riga</a:t>
            </a:r>
            <a:r>
              <a:rPr lang="it-IT" dirty="0" smtClean="0">
                <a:solidFill>
                  <a:srgbClr val="000066"/>
                </a:solidFill>
              </a:rPr>
              <a:t>.</a:t>
            </a:r>
            <a:endParaRPr lang="en-US" dirty="0" smtClean="0">
              <a:solidFill>
                <a:srgbClr val="000066"/>
              </a:solidFill>
            </a:endParaRPr>
          </a:p>
        </p:txBody>
      </p:sp>
      <p:graphicFrame>
        <p:nvGraphicFramePr>
          <p:cNvPr id="129027" name="Object 3"/>
          <p:cNvGraphicFramePr>
            <a:graphicFrameLocks noChangeAspect="1"/>
          </p:cNvGraphicFramePr>
          <p:nvPr/>
        </p:nvGraphicFramePr>
        <p:xfrm>
          <a:off x="1447800" y="2133600"/>
          <a:ext cx="6030913" cy="4324350"/>
        </p:xfrm>
        <a:graphic>
          <a:graphicData uri="http://schemas.openxmlformats.org/presentationml/2006/ole">
            <p:oleObj spid="_x0000_s129027" name="Documento" r:id="rId3" imgW="5029200" imgH="36068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5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1470" y="797433"/>
            <a:ext cx="6995730" cy="4003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35042" y="5105400"/>
            <a:ext cx="66490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dirty="0" smtClean="0">
                <a:solidFill>
                  <a:srgbClr val="000066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onnessi al sistema ogni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utente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solidFill>
                  <a:srgbClr val="000066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accede ad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una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pagina web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con l’elenco delle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responsabilità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che gli sono state assegnate</a:t>
            </a:r>
            <a:endParaRPr kumimoji="0" lang="it-IT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0" y="646271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1090586" y="4943722"/>
            <a:ext cx="6969681" cy="1123053"/>
          </a:xfrm>
          <a:prstGeom prst="rect">
            <a:avLst/>
          </a:prstGeom>
          <a:noFill/>
          <a:ln w="28575" cap="flat" cmpd="sng" algn="ctr">
            <a:solidFill>
              <a:srgbClr val="000066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191600" y="192993"/>
            <a:ext cx="12722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Login</a:t>
            </a:r>
            <a:endParaRPr lang="it-IT" sz="24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990600" y="316468"/>
            <a:ext cx="2544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Introduzione a Oracle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1066753" y="0"/>
            <a:ext cx="3030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Disponibilità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9" name="Immagine 8" descr="Picture 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90600"/>
            <a:ext cx="7142480" cy="543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Picture 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527050"/>
            <a:ext cx="7810500" cy="5803900"/>
          </a:xfrm>
          <a:prstGeom prst="rect">
            <a:avLst/>
          </a:prstGeom>
        </p:spPr>
      </p:pic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5083182" y="4611469"/>
            <a:ext cx="2994066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Disponibilità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76200" y="0"/>
            <a:ext cx="4038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Scheda Partitari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9" name="Immagine 8" descr="Picture 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5664"/>
            <a:ext cx="7154672" cy="4644136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4114800" y="37207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333399"/>
                </a:solidFill>
              </a:rPr>
              <a:t>Registro su cui sono annotati singolarmente e analiticamente impegni ed accertamenti</a:t>
            </a:r>
            <a:endParaRPr lang="it-IT" i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0" y="39469"/>
            <a:ext cx="4038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Scheda Partitari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0" name="Immagine 9" descr="Picture 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2030"/>
            <a:ext cx="8263255" cy="539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0" y="0"/>
            <a:ext cx="4038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Plafond di Cassa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9" name="Immagine 8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02030"/>
            <a:ext cx="8275320" cy="524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55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2381220" y="179343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38135" y="1457298"/>
            <a:ext cx="7850295" cy="2062103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buFont typeface="+mj-lt"/>
              <a:buAutoNum type="arabicPeriod"/>
            </a:pPr>
            <a:endParaRPr lang="it-IT" sz="1600" dirty="0" smtClean="0">
              <a:solidFill>
                <a:srgbClr val="00206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Dettaglio Pratica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Scheda </a:t>
            </a:r>
            <a:r>
              <a:rPr lang="it-IT" sz="1600" dirty="0" smtClean="0">
                <a:solidFill>
                  <a:srgbClr val="002060"/>
                </a:solidFill>
              </a:rPr>
              <a:t>Contabile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Dettagli Movimenti</a:t>
            </a:r>
            <a:endParaRPr lang="it-IT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Riepilogo Disponibilità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Plafond di Cassa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dirty="0" smtClean="0">
                <a:solidFill>
                  <a:srgbClr val="002060"/>
                </a:solidFill>
              </a:rPr>
              <a:t>Eseguire </a:t>
            </a:r>
            <a:r>
              <a:rPr lang="it-IT" sz="1600" dirty="0" err="1" smtClean="0">
                <a:solidFill>
                  <a:srgbClr val="002060"/>
                </a:solidFill>
              </a:rPr>
              <a:t>queries</a:t>
            </a:r>
            <a:r>
              <a:rPr lang="it-IT" sz="1600" dirty="0" smtClean="0">
                <a:solidFill>
                  <a:srgbClr val="002060"/>
                </a:solidFill>
              </a:rPr>
              <a:t> in Scheda Partitari</a:t>
            </a:r>
          </a:p>
          <a:p>
            <a:pPr marL="342900" indent="-342900">
              <a:buFont typeface="+mj-lt"/>
              <a:buAutoNum type="arabicPeriod"/>
            </a:pPr>
            <a:endParaRPr lang="it-IT" sz="1600" dirty="0" smtClean="0">
              <a:solidFill>
                <a:srgbClr val="002060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549636" y="849868"/>
            <a:ext cx="1865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Esercitazione </a:t>
            </a:r>
            <a:r>
              <a:rPr lang="it-IT" b="1" dirty="0" err="1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3</a:t>
            </a:r>
            <a:r>
              <a:rPr lang="it-IT" b="1" dirty="0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  </a:t>
            </a:r>
            <a:endParaRPr lang="it-IT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56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Anagrafiche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3015440" y="727668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1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1828800" y="2369403"/>
            <a:ext cx="54863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it-IT" sz="4800" b="1" dirty="0" smtClean="0">
                <a:ln w="11430"/>
                <a:solidFill>
                  <a:schemeClr val="bg1">
                    <a:lumMod val="6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Creazione Pratica</a:t>
            </a:r>
            <a:endParaRPr lang="it-IT" sz="4800" b="1" dirty="0">
              <a:ln w="11430"/>
              <a:solidFill>
                <a:schemeClr val="bg1">
                  <a:lumMod val="65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3"/>
          <p:cNvSpPr txBox="1">
            <a:spLocks/>
          </p:cNvSpPr>
          <p:nvPr/>
        </p:nvSpPr>
        <p:spPr bwMode="auto">
          <a:xfrm>
            <a:off x="4257675" y="6496050"/>
            <a:ext cx="533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385699-2513-45F9-A647-4FB0C5D9D328}" type="slidenum">
              <a:rPr kumimoji="0" lang="it-IT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2: Contabilità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226953" y="325395"/>
            <a:ext cx="1890085" cy="511182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13" name="Rettangolo 13"/>
          <p:cNvSpPr>
            <a:spLocks noChangeArrowheads="1"/>
          </p:cNvSpPr>
          <p:nvPr/>
        </p:nvSpPr>
        <p:spPr bwMode="auto">
          <a:xfrm>
            <a:off x="304800" y="4706955"/>
            <a:ext cx="8575733" cy="2031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2290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E’ generata automaticamente dalle applicazioni custom</a:t>
            </a:r>
          </a:p>
          <a:p>
            <a:pPr marL="52290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E’ sempre possibile generarla manualmente</a:t>
            </a:r>
          </a:p>
          <a:p>
            <a:pPr marL="522900" indent="-342900">
              <a:buFont typeface="Wingdings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E’ sempre possibile modificarla manualmente</a:t>
            </a:r>
          </a:p>
          <a:p>
            <a:pPr marL="522900" lvl="0" indent="-342900">
              <a:buFont typeface="Wingdings" pitchFamily="2" charset="2"/>
              <a:buChar char="q"/>
            </a:pPr>
            <a:r>
              <a:rPr lang="it-IT" kern="0" dirty="0" smtClean="0">
                <a:solidFill>
                  <a:srgbClr val="002060"/>
                </a:solidFill>
              </a:rPr>
              <a:t>Serve per facilitare </a:t>
            </a:r>
            <a:r>
              <a:rPr lang="it-IT" b="1" kern="0" dirty="0" smtClean="0">
                <a:solidFill>
                  <a:srgbClr val="002060"/>
                </a:solidFill>
              </a:rPr>
              <a:t>ricerche</a:t>
            </a:r>
            <a:r>
              <a:rPr lang="it-IT" kern="0" dirty="0" smtClean="0">
                <a:solidFill>
                  <a:srgbClr val="002060"/>
                </a:solidFill>
              </a:rPr>
              <a:t> future e per avere una </a:t>
            </a:r>
            <a:r>
              <a:rPr lang="it-IT" b="1" kern="0" dirty="0" smtClean="0">
                <a:solidFill>
                  <a:srgbClr val="002060"/>
                </a:solidFill>
              </a:rPr>
              <a:t>visione storica e completa </a:t>
            </a:r>
            <a:r>
              <a:rPr lang="it-IT" kern="0" dirty="0" smtClean="0">
                <a:solidFill>
                  <a:srgbClr val="002060"/>
                </a:solidFill>
              </a:rPr>
              <a:t>delle diverse operazioni (impegni, liquidazioni, </a:t>
            </a:r>
            <a:r>
              <a:rPr lang="it-IT" kern="0" dirty="0" err="1" smtClean="0">
                <a:solidFill>
                  <a:srgbClr val="002060"/>
                </a:solidFill>
              </a:rPr>
              <a:t>etc</a:t>
            </a:r>
            <a:r>
              <a:rPr lang="it-IT" kern="0" dirty="0" smtClean="0">
                <a:solidFill>
                  <a:srgbClr val="002060"/>
                </a:solidFill>
              </a:rPr>
              <a:t>..) gestite nel tempo</a:t>
            </a:r>
            <a:endParaRPr lang="it-IT" dirty="0" smtClean="0">
              <a:solidFill>
                <a:srgbClr val="000066"/>
              </a:solidFill>
            </a:endParaRPr>
          </a:p>
          <a:p>
            <a:pPr marL="522900" indent="-342900">
              <a:buFont typeface="Wingdings" pitchFamily="2" charset="2"/>
              <a:buChar char="q"/>
            </a:pPr>
            <a:endParaRPr lang="it-IT" dirty="0" smtClean="0">
              <a:solidFill>
                <a:srgbClr val="000066"/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3324" y="544473"/>
            <a:ext cx="6129451" cy="3578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153927" y="1055655"/>
            <a:ext cx="1187467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OR Ordine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226953" y="1384272"/>
            <a:ext cx="1349393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MS Missione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299979" y="1676376"/>
            <a:ext cx="1835176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OP ordine su piazza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409518" y="1968480"/>
            <a:ext cx="1376382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SM Seminario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482544" y="2297097"/>
            <a:ext cx="1862163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CS </a:t>
            </a:r>
            <a:r>
              <a:rPr lang="it-IT" sz="1400" dirty="0" err="1" smtClean="0">
                <a:solidFill>
                  <a:srgbClr val="000066"/>
                </a:solidFill>
                <a:latin typeface="+mj-lt"/>
                <a:cs typeface="Latha" pitchFamily="2"/>
              </a:rPr>
              <a:t>Collab</a:t>
            </a: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 Scientifica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592083" y="2625714"/>
            <a:ext cx="1901908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FE Fondo </a:t>
            </a:r>
            <a:r>
              <a:rPr lang="it-IT" sz="1400" dirty="0" err="1" smtClean="0">
                <a:solidFill>
                  <a:srgbClr val="000066"/>
                </a:solidFill>
                <a:latin typeface="+mj-lt"/>
                <a:cs typeface="Latha" pitchFamily="2"/>
              </a:rPr>
              <a:t>economale</a:t>
            </a:r>
            <a:endParaRPr lang="it-IT" sz="1400" dirty="0" smtClean="0">
              <a:solidFill>
                <a:srgbClr val="000066"/>
              </a:solidFill>
              <a:latin typeface="+mj-lt"/>
              <a:cs typeface="Latha" pitchFamily="2"/>
            </a:endParaRP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701622" y="2990844"/>
            <a:ext cx="2263807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MG Prelievo di Magazzino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884187" y="3282948"/>
            <a:ext cx="1376382" cy="547695"/>
          </a:xfrm>
          <a:prstGeom prst="rect">
            <a:avLst/>
          </a:prstGeom>
          <a:solidFill>
            <a:srgbClr val="E5FCC0"/>
          </a:solidFill>
          <a:ln w="6350">
            <a:solidFill>
              <a:srgbClr val="000066"/>
            </a:solidFill>
            <a:miter lim="800000"/>
            <a:headEnd/>
            <a:tailEnd/>
          </a:ln>
          <a:effectLst>
            <a:innerShdw blurRad="63500" dist="50800" dir="2700000">
              <a:schemeClr val="accent2">
                <a:alpha val="62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indent="-358775">
              <a:spcBef>
                <a:spcPct val="20000"/>
              </a:spcBef>
              <a:defRPr/>
            </a:pPr>
            <a:r>
              <a:rPr lang="it-IT" sz="1400" dirty="0" smtClean="0">
                <a:solidFill>
                  <a:srgbClr val="000066"/>
                </a:solidFill>
                <a:latin typeface="+mj-lt"/>
                <a:cs typeface="Latha" pitchFamily="2"/>
              </a:rPr>
              <a:t>Ecc.</a:t>
            </a:r>
          </a:p>
          <a:p>
            <a:pPr marL="360000" marR="0" lvl="0" indent="-358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it-IT" sz="1400" kern="0" dirty="0" smtClean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5" name="Ovale 34"/>
          <p:cNvSpPr/>
          <p:nvPr/>
        </p:nvSpPr>
        <p:spPr bwMode="auto">
          <a:xfrm rot="19789453">
            <a:off x="141560" y="738457"/>
            <a:ext cx="2403865" cy="335919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7" name="Connettore 2 36"/>
          <p:cNvCxnSpPr/>
          <p:nvPr/>
        </p:nvCxnSpPr>
        <p:spPr bwMode="auto">
          <a:xfrm flipV="1">
            <a:off x="2490759" y="1858941"/>
            <a:ext cx="657234" cy="1460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lg" len="lg"/>
            <a:tailEnd type="triangle"/>
          </a:ln>
          <a:effectLst/>
        </p:spPr>
      </p:cxnSp>
      <p:sp>
        <p:nvSpPr>
          <p:cNvPr id="40" name="Rettangolo 39"/>
          <p:cNvSpPr/>
          <p:nvPr/>
        </p:nvSpPr>
        <p:spPr>
          <a:xfrm>
            <a:off x="226953" y="252369"/>
            <a:ext cx="182565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stral" pitchFamily="66" charset="0"/>
                <a:cs typeface="Arabic Typesetting" pitchFamily="66" charset="-78"/>
              </a:rPr>
              <a:t>Pratica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57675" y="6496050"/>
            <a:ext cx="533400" cy="361950"/>
          </a:xfrm>
        </p:spPr>
        <p:txBody>
          <a:bodyPr/>
          <a:lstStyle/>
          <a:p>
            <a:pPr>
              <a:defRPr/>
            </a:pPr>
            <a:fld id="{94385699-2513-45F9-A647-4FB0C5D9D328}" type="slidenum">
              <a:rPr lang="it-IT" smtClean="0">
                <a:solidFill>
                  <a:schemeClr val="accent1">
                    <a:lumMod val="50000"/>
                  </a:schemeClr>
                </a:solidFill>
              </a:rPr>
              <a:pPr>
                <a:defRPr/>
              </a:pPr>
              <a:t>58</a:t>
            </a:fld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79388" y="247650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64163" y="6497638"/>
            <a:ext cx="34559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Istituto Nazionale di Fisica Nucleare</a:t>
            </a:r>
            <a:endParaRPr kumimoji="0" lang="it-IT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4625"/>
            <a:ext cx="82232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659563" y="4635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/>
              <a:t> </a:t>
            </a:r>
            <a:r>
              <a:rPr lang="it-IT">
                <a:solidFill>
                  <a:schemeClr val="bg1"/>
                </a:solidFill>
              </a:rPr>
              <a:t>Sistema Informativo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2417733" y="142830"/>
            <a:ext cx="321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it-IT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Modulo 2</a:t>
            </a:r>
            <a:endParaRPr lang="it-IT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0" y="649609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482544" y="1295400"/>
            <a:ext cx="843450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charset="2"/>
              <a:buAutoNum type="arabicPlain"/>
            </a:pPr>
            <a:r>
              <a:rPr lang="it-IT" sz="1600" dirty="0" smtClean="0">
                <a:solidFill>
                  <a:srgbClr val="000066"/>
                </a:solidFill>
              </a:rPr>
              <a:t>Creare una pratica :</a:t>
            </a:r>
          </a:p>
          <a:p>
            <a:pPr marL="342900" indent="-342900">
              <a:buFont typeface="Arial"/>
              <a:buChar char="•"/>
            </a:pPr>
            <a:r>
              <a:rPr lang="it-IT" sz="1600" dirty="0" smtClean="0">
                <a:solidFill>
                  <a:srgbClr val="000066"/>
                </a:solidFill>
              </a:rPr>
              <a:t>Tipo pratica GE</a:t>
            </a:r>
          </a:p>
          <a:p>
            <a:pPr marL="342900" indent="-342900">
              <a:buFont typeface="Arial"/>
              <a:buChar char="•"/>
            </a:pPr>
            <a:r>
              <a:rPr lang="it-IT" sz="1600" dirty="0" smtClean="0">
                <a:solidFill>
                  <a:srgbClr val="000066"/>
                </a:solidFill>
              </a:rPr>
              <a:t>Intestatario: il vs nome e cognome</a:t>
            </a:r>
          </a:p>
          <a:p>
            <a:pPr marL="342900" indent="-342900">
              <a:buFont typeface="Arial"/>
              <a:buChar char="•"/>
            </a:pPr>
            <a:r>
              <a:rPr lang="it-IT" sz="1600" dirty="0" smtClean="0">
                <a:solidFill>
                  <a:srgbClr val="000066"/>
                </a:solidFill>
              </a:rPr>
              <a:t>In dettaglio Pratica verificare la creazione della pratica e i </a:t>
            </a:r>
            <a:r>
              <a:rPr lang="it-IT" sz="1600" smtClean="0">
                <a:solidFill>
                  <a:srgbClr val="000066"/>
                </a:solidFill>
              </a:rPr>
              <a:t>dati inseriti</a:t>
            </a:r>
          </a:p>
          <a:p>
            <a:pPr marL="342900" indent="-342900">
              <a:buFont typeface="Arial"/>
              <a:buChar char="•"/>
            </a:pPr>
            <a:endParaRPr lang="it-IT" sz="1600" dirty="0" smtClean="0">
              <a:solidFill>
                <a:srgbClr val="000066"/>
              </a:solidFill>
            </a:endParaRPr>
          </a:p>
          <a:p>
            <a:pPr marL="342900" indent="-342900">
              <a:buFont typeface="Arial"/>
              <a:buChar char="•"/>
            </a:pPr>
            <a:endParaRPr lang="it-IT" sz="1600" dirty="0" smtClean="0">
              <a:solidFill>
                <a:srgbClr val="000066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3951279" y="838200"/>
            <a:ext cx="1865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Esercitazione </a:t>
            </a:r>
            <a:r>
              <a:rPr lang="it-IT" b="1" dirty="0" err="1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4</a:t>
            </a:r>
            <a:r>
              <a:rPr lang="it-IT" b="1" dirty="0" smtClean="0">
                <a:ln w="11430"/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0000" endA="300" endPos="50000" dist="29997" dir="5400000" sy="-100000" algn="bl" rotWithShape="0"/>
                </a:effectLst>
              </a:rPr>
              <a:t> </a:t>
            </a:r>
            <a:endParaRPr lang="it-IT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6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352668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9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42852"/>
            <a:ext cx="7215238" cy="4920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Ovale 42"/>
          <p:cNvSpPr/>
          <p:nvPr/>
        </p:nvSpPr>
        <p:spPr bwMode="auto">
          <a:xfrm>
            <a:off x="6215074" y="1071546"/>
            <a:ext cx="2143140" cy="7858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e 43"/>
          <p:cNvSpPr/>
          <p:nvPr/>
        </p:nvSpPr>
        <p:spPr bwMode="auto">
          <a:xfrm>
            <a:off x="571472" y="1785926"/>
            <a:ext cx="2428892" cy="292895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3071802" y="2714620"/>
            <a:ext cx="20002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accent6">
                    <a:lumMod val="75000"/>
                  </a:schemeClr>
                </a:solidFill>
                <a:latin typeface="Mistral" pitchFamily="66" charset="0"/>
              </a:rPr>
              <a:t>Responsabilità</a:t>
            </a:r>
            <a:endParaRPr lang="it-IT" sz="2800" dirty="0">
              <a:solidFill>
                <a:schemeClr val="accent6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5500694" y="1571612"/>
            <a:ext cx="1000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accent6">
                    <a:lumMod val="75000"/>
                  </a:schemeClr>
                </a:solidFill>
                <a:latin typeface="Mistral" pitchFamily="66" charset="0"/>
              </a:rPr>
              <a:t>Utente</a:t>
            </a:r>
            <a:endParaRPr lang="it-IT" sz="2800" dirty="0">
              <a:solidFill>
                <a:schemeClr val="accent6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4643438" y="4143380"/>
            <a:ext cx="1357322" cy="7858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5715008" y="4000504"/>
            <a:ext cx="1357322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Preferenze</a:t>
            </a:r>
            <a:endParaRPr lang="it-IT" sz="2800" dirty="0">
              <a:solidFill>
                <a:srgbClr val="000066"/>
              </a:solidFill>
              <a:latin typeface="Mistral" pitchFamily="66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855132" y="5293797"/>
            <a:ext cx="77724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60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Le responsabilità</a:t>
            </a:r>
            <a:r>
              <a:rPr kumimoji="0" lang="it-IT" sz="160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hanno lo scopo di raggruppare l’insieme delle funzioni assegnate al personale di un ufficio oppure ad un coordinatore.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60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In questo modo e’ relativamente semplice assegnare una o più responsabilità agli utenti del sistema</a:t>
            </a:r>
            <a:endParaRPr kumimoji="0" lang="it-IT" sz="160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6" grpId="0" animBg="1"/>
      <p:bldP spid="45" grpId="0" animBg="1"/>
      <p:bldP spid="16" grpId="0" animBg="1"/>
      <p:bldP spid="18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179388" y="223815"/>
            <a:ext cx="8964612" cy="646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7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42844" y="214290"/>
            <a:ext cx="87439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Selezionata la Responsabilità si accede al Menu di navigazione</a:t>
            </a:r>
            <a:endParaRPr lang="it-IT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982" y="685800"/>
            <a:ext cx="6012060" cy="538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5516019" y="1971675"/>
            <a:ext cx="3427956" cy="397031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Vengono 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presentati 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i sotto-menu delle funzioni (contrassegnati da + 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Possono essere espansi/compressi cliccando sul sotto-menu stesso, oppure premendo i pulsanti   +  -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Cliccando sui pulsanti  ++   </a:t>
            </a:r>
            <a:r>
              <a:rPr kumimoji="0" lang="it-IT" sz="14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--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si possono</a:t>
            </a:r>
            <a:r>
              <a:rPr kumimoji="0" lang="it-IT" sz="1400" b="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espandere/comprimere istantaneamente tutti  i livelli dei sotto-menu disponibili per questa responsabilità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Le funzioni di più frequente utilizzo possono essere inserite nella zona destra (Elenco dei primi dieci) e richiamate direttamente senza passare dal menu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0" y="646271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5253027" y="1333500"/>
            <a:ext cx="1100148" cy="52322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Toolbar</a:t>
            </a:r>
            <a:endParaRPr lang="it-IT" sz="2800" dirty="0">
              <a:solidFill>
                <a:srgbClr val="000066"/>
              </a:solidFill>
              <a:latin typeface="Mistral" pitchFamily="66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3671876" y="581025"/>
            <a:ext cx="862023" cy="52322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Menu</a:t>
            </a:r>
            <a:endParaRPr lang="it-IT" sz="2800" dirty="0">
              <a:solidFill>
                <a:srgbClr val="000066"/>
              </a:solidFill>
              <a:latin typeface="Mistral" pitchFamily="66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2357425" y="1895475"/>
            <a:ext cx="2567000" cy="52322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Sotto-menu funzioni</a:t>
            </a:r>
            <a:endParaRPr lang="it-IT" sz="2800" dirty="0">
              <a:solidFill>
                <a:srgbClr val="000066"/>
              </a:solidFill>
              <a:latin typeface="Mistral" pitchFamily="66" charset="0"/>
            </a:endParaRPr>
          </a:p>
        </p:txBody>
      </p:sp>
      <p:cxnSp>
        <p:nvCxnSpPr>
          <p:cNvPr id="25" name="Connettore 2 24"/>
          <p:cNvCxnSpPr/>
          <p:nvPr/>
        </p:nvCxnSpPr>
        <p:spPr bwMode="auto">
          <a:xfrm rot="10800000" flipV="1">
            <a:off x="2714626" y="790574"/>
            <a:ext cx="1019175" cy="228599"/>
          </a:xfrm>
          <a:prstGeom prst="straightConnector1">
            <a:avLst/>
          </a:prstGeom>
          <a:solidFill>
            <a:schemeClr val="accent1"/>
          </a:solidFill>
          <a:ln w="41275" cap="sq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cxnSp>
        <p:nvCxnSpPr>
          <p:cNvPr id="28" name="Connettore 2 27"/>
          <p:cNvCxnSpPr/>
          <p:nvPr/>
        </p:nvCxnSpPr>
        <p:spPr bwMode="auto">
          <a:xfrm rot="10800000">
            <a:off x="4152901" y="1438276"/>
            <a:ext cx="1114427" cy="171449"/>
          </a:xfrm>
          <a:prstGeom prst="straightConnector1">
            <a:avLst/>
          </a:prstGeom>
          <a:solidFill>
            <a:schemeClr val="accent1"/>
          </a:solidFill>
          <a:ln w="41275" cap="sq" cmpd="sng" algn="ctr">
            <a:solidFill>
              <a:srgbClr val="D9D9D9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cxnSp>
        <p:nvCxnSpPr>
          <p:cNvPr id="30" name="Connettore 2 29"/>
          <p:cNvCxnSpPr/>
          <p:nvPr/>
        </p:nvCxnSpPr>
        <p:spPr bwMode="auto">
          <a:xfrm rot="10800000" flipV="1">
            <a:off x="2619378" y="2266950"/>
            <a:ext cx="981073" cy="723898"/>
          </a:xfrm>
          <a:prstGeom prst="straightConnector1">
            <a:avLst/>
          </a:prstGeom>
          <a:solidFill>
            <a:schemeClr val="accent1"/>
          </a:solidFill>
          <a:ln w="41275" cap="sq" cmpd="sng" algn="ctr">
            <a:solidFill>
              <a:srgbClr val="D9D9D9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16" grpId="0" animBg="1"/>
      <p:bldP spid="17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Picture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555"/>
            <a:ext cx="9144000" cy="5798890"/>
          </a:xfrm>
          <a:prstGeom prst="rect">
            <a:avLst/>
          </a:prstGeom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8</a:t>
            </a:fld>
            <a:endParaRPr lang="it-IT" dirty="0">
              <a:solidFill>
                <a:srgbClr val="4BACB3"/>
              </a:solidFill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0" y="6462712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7" name="Freccia in su 36"/>
          <p:cNvSpPr/>
          <p:nvPr/>
        </p:nvSpPr>
        <p:spPr bwMode="auto">
          <a:xfrm rot="1925199" flipH="1">
            <a:off x="851510" y="1384904"/>
            <a:ext cx="201980" cy="2116474"/>
          </a:xfrm>
          <a:prstGeom prst="upArrow">
            <a:avLst>
              <a:gd name="adj1" fmla="val 50000"/>
              <a:gd name="adj2" fmla="val 87909"/>
            </a:avLst>
          </a:prstGeom>
          <a:solidFill>
            <a:srgbClr val="D9D9D9"/>
          </a:solidFill>
          <a:ln w="6350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336493" y="3136896"/>
            <a:ext cx="2559108" cy="800219"/>
          </a:xfrm>
          <a:prstGeom prst="rect">
            <a:avLst/>
          </a:prstGeom>
          <a:solidFill>
            <a:srgbClr val="D9D9D9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Responsabilità</a:t>
            </a:r>
          </a:p>
          <a:p>
            <a:r>
              <a:rPr lang="it-IT" dirty="0" smtClean="0">
                <a:solidFill>
                  <a:srgbClr val="000066"/>
                </a:solidFill>
                <a:latin typeface="+mn-lt"/>
              </a:rPr>
              <a:t>Ufficio Contabilità (PD)</a:t>
            </a:r>
            <a:endParaRPr lang="it-IT" dirty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39" name="Freccia a inversione 38"/>
          <p:cNvSpPr/>
          <p:nvPr/>
        </p:nvSpPr>
        <p:spPr bwMode="auto">
          <a:xfrm flipH="1">
            <a:off x="1524000" y="361908"/>
            <a:ext cx="2738470" cy="1533546"/>
          </a:xfrm>
          <a:prstGeom prst="uturnArrow">
            <a:avLst>
              <a:gd name="adj1" fmla="val 10466"/>
              <a:gd name="adj2" fmla="val 9977"/>
              <a:gd name="adj3" fmla="val 15855"/>
              <a:gd name="adj4" fmla="val 16172"/>
              <a:gd name="adj5" fmla="val 58525"/>
            </a:avLst>
          </a:prstGeom>
          <a:solidFill>
            <a:srgbClr val="D9D9D9"/>
          </a:solidFill>
          <a:ln w="3175" cap="flat" cmpd="sng" algn="ctr">
            <a:solidFill>
              <a:srgbClr val="C00000"/>
            </a:solidFill>
            <a:prstDash val="solid"/>
            <a:round/>
            <a:headEnd type="triangl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4038600" y="1895454"/>
            <a:ext cx="3427956" cy="2246769"/>
          </a:xfrm>
          <a:prstGeom prst="rect">
            <a:avLst/>
          </a:prstGeom>
          <a:solidFill>
            <a:srgbClr val="D9D9D9"/>
          </a:solidFill>
          <a:ln w="31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Consente</a:t>
            </a:r>
            <a:r>
              <a:rPr kumimoji="0" lang="it-IT" sz="1400" b="0" i="0" u="none" strike="noStrike" cap="none" normalizeH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di cambiare responsabilità senza scollegarsi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t-IT" sz="1400" dirty="0" smtClean="0">
                <a:solidFill>
                  <a:srgbClr val="000066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Le responsabilità sono quelle assegnate all’utente dal System </a:t>
            </a:r>
            <a:r>
              <a:rPr lang="it-IT" sz="1400" dirty="0" err="1" smtClean="0">
                <a:solidFill>
                  <a:srgbClr val="000066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Administrator</a:t>
            </a:r>
            <a:r>
              <a:rPr lang="it-IT" sz="1400" dirty="0" smtClean="0">
                <a:solidFill>
                  <a:srgbClr val="000066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Locale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5959494" y="0"/>
            <a:ext cx="3184506" cy="52322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66"/>
                </a:solidFill>
                <a:latin typeface="Mistral" pitchFamily="66" charset="0"/>
              </a:rPr>
              <a:t>Cambio RESPONSABILITA’</a:t>
            </a:r>
            <a:endParaRPr lang="it-IT" sz="2800" dirty="0">
              <a:solidFill>
                <a:srgbClr val="000066"/>
              </a:solidFill>
              <a:latin typeface="Mistral" pitchFamily="66" charset="0"/>
            </a:endParaRPr>
          </a:p>
        </p:txBody>
      </p:sp>
      <p:pic>
        <p:nvPicPr>
          <p:cNvPr id="14" name="Immagine 13" descr="Picture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1143000"/>
            <a:ext cx="4103370" cy="437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6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64163" y="6497638"/>
            <a:ext cx="3455987" cy="360362"/>
          </a:xfrm>
        </p:spPr>
        <p:txBody>
          <a:bodyPr/>
          <a:lstStyle/>
          <a:p>
            <a:pPr algn="r" eaLnBrk="1" hangingPunct="1"/>
            <a:r>
              <a:rPr lang="it-IT" sz="1400" dirty="0" smtClean="0">
                <a:solidFill>
                  <a:schemeClr val="accent2"/>
                </a:solidFill>
              </a:rPr>
              <a:t>Istituto Nazionale di Fisica Nucleare</a:t>
            </a:r>
          </a:p>
        </p:txBody>
      </p:sp>
      <p:sp>
        <p:nvSpPr>
          <p:cNvPr id="2053" name="Line 10"/>
          <p:cNvSpPr>
            <a:spLocks noChangeShapeType="1"/>
          </p:cNvSpPr>
          <p:nvPr/>
        </p:nvSpPr>
        <p:spPr bwMode="auto">
          <a:xfrm>
            <a:off x="0" y="6534150"/>
            <a:ext cx="9144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057" name="Rectangle 21"/>
          <p:cNvSpPr>
            <a:spLocks noChangeArrowheads="1"/>
          </p:cNvSpPr>
          <p:nvPr/>
        </p:nvSpPr>
        <p:spPr bwMode="auto">
          <a:xfrm>
            <a:off x="0" y="6499236"/>
            <a:ext cx="378618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33400" lvl="0">
              <a:spcBef>
                <a:spcPct val="20000"/>
              </a:spcBef>
              <a:defRPr/>
            </a:pPr>
            <a:r>
              <a:rPr lang="it-IT" sz="1200" kern="0" dirty="0" smtClean="0">
                <a:solidFill>
                  <a:srgbClr val="000066"/>
                </a:solidFill>
              </a:rPr>
              <a:t>Modulo 1: Introduzione a Oracle</a:t>
            </a:r>
            <a:endParaRPr lang="it-IT" sz="1200" kern="0" dirty="0">
              <a:solidFill>
                <a:srgbClr val="000066"/>
              </a:solidFill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>
          <a:xfrm>
            <a:off x="4286248" y="6500834"/>
            <a:ext cx="490494" cy="357166"/>
          </a:xfrm>
        </p:spPr>
        <p:txBody>
          <a:bodyPr/>
          <a:lstStyle/>
          <a:p>
            <a:pPr>
              <a:defRPr/>
            </a:pPr>
            <a:fld id="{2A7EF05B-153E-47C2-AE8D-49EE4367AF85}" type="slidenum">
              <a:rPr lang="it-IT" smtClean="0">
                <a:solidFill>
                  <a:srgbClr val="4BACB3"/>
                </a:solidFill>
              </a:rPr>
              <a:pPr>
                <a:defRPr/>
              </a:pPr>
              <a:t>9</a:t>
            </a:fld>
            <a:endParaRPr lang="it-IT" dirty="0">
              <a:solidFill>
                <a:srgbClr val="4BACB3"/>
              </a:solidFill>
            </a:endParaRPr>
          </a:p>
        </p:txBody>
      </p:sp>
      <p:pic>
        <p:nvPicPr>
          <p:cNvPr id="3074" name="Picture 2" descr="Figur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983" y="365473"/>
            <a:ext cx="8165205" cy="100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1042" y="1373273"/>
            <a:ext cx="8230834" cy="504753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File</a:t>
            </a:r>
          </a:p>
          <a:p>
            <a:pPr marL="457200" indent="-457200" eaLnBrk="0" hangingPunct="0"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/>
              </a:rPr>
              <a:t>	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 pitchFamily="18" charset="0"/>
                <a:cs typeface="Times New Roman"/>
              </a:rPr>
              <a:t>c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reazione di un nuovo record, salvataggio dei dati, cambia responsabilità’, uscita dalla maschera, uscita dall'applicazione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Modifica</a:t>
            </a:r>
          </a:p>
          <a:p>
            <a:pPr marL="457200" indent="-457200" eaLnBrk="0" hangingPunct="0">
              <a:tabLst>
                <a:tab pos="779463" algn="l"/>
              </a:tabLst>
            </a:pP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/>
                <a:cs typeface="Times New Roman"/>
              </a:rPr>
              <a:t>	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Annulla l'ultima digitazione, copia, incolla dati tra campi, cancella dati da campi, record e blocchi, duplica dati, elimina record dal database, cambia password e profili a livello personale , richiama l'</a:t>
            </a:r>
            <a:r>
              <a:rPr lang="it-IT" sz="1600" dirty="0" err="1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editor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 di un campo, 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Visualizza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 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Permette di visualizzare il menu di navigazione, accetta criteri di ricerca, esegue una </a:t>
            </a:r>
            <a:r>
              <a:rPr lang="it-IT" sz="1600" dirty="0" err="1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query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, conta i record che soddisfano i criteri, visualizza l'ultimo criterio di ricerca utilizzato, visualizza il prossimo record 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Cartella 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Modifica e salva il formato di visualizzazione di un elenco dati (folder)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Strumenti</a:t>
            </a:r>
            <a:r>
              <a:rPr lang="it-IT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 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Funzioni varie legate alla particolare maschera che si sta utilizzando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Finestra</a:t>
            </a:r>
          </a:p>
          <a:p>
            <a:pPr marL="457200" indent="-457200" eaLnBrk="0" hangingPunct="0">
              <a:tabLst>
                <a:tab pos="779463" algn="l"/>
              </a:tabLst>
            </a:pP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ea typeface="Times New Roman"/>
                <a:cs typeface="Times New Roman"/>
              </a:rPr>
              <a:t>	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Permette di affiancare orizzontalmente  oppure verticalmente le maschere </a:t>
            </a:r>
            <a:endParaRPr lang="it-IT" sz="1600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779463" algn="l"/>
              </a:tabLst>
            </a:pPr>
            <a:r>
              <a:rPr lang="it-IT" b="1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</a:rPr>
              <a:t>? Help</a:t>
            </a:r>
          </a:p>
          <a:p>
            <a:pPr marL="457200" indent="-457200" eaLnBrk="0" hangingPunct="0">
              <a:tabLst>
                <a:tab pos="779463" algn="l"/>
              </a:tabLst>
            </a:pPr>
            <a:r>
              <a:rPr lang="it-IT" sz="1600" dirty="0" smtClean="0">
                <a:solidFill>
                  <a:srgbClr val="000066"/>
                </a:solidFill>
                <a:latin typeface="Bookman Old Style" pitchFamily="18" charset="0"/>
                <a:ea typeface="Times New Roman"/>
                <a:cs typeface="Times New Roman"/>
              </a:rPr>
              <a:t>	</a:t>
            </a:r>
            <a:r>
              <a:rPr lang="it-IT" sz="1600" dirty="0" smtClean="0">
                <a:solidFill>
                  <a:srgbClr val="000066"/>
                </a:solidFill>
                <a:latin typeface="Arial"/>
                <a:ea typeface="Times New Roman"/>
                <a:cs typeface="Times New Roman"/>
              </a:rPr>
              <a:t>Visualizza l'aiuto di contesto e di sistema, visualizza i comandi corrispondenti sulla tastiera, consente l'accesso ai risultati dell'elaborazione di un report, visualizza informazioni sul record in elaborazione sulla maschera, fornisce la cronologia di un record</a:t>
            </a:r>
            <a:endParaRPr lang="it-IT" dirty="0" smtClean="0">
              <a:solidFill>
                <a:srgbClr val="000066"/>
              </a:solidFill>
              <a:latin typeface="Bookman Old Style" pitchFamily="18" charset="0"/>
              <a:ea typeface="Times New Roman" pitchFamily="18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006107" y="1"/>
            <a:ext cx="16234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36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Menu</a:t>
            </a:r>
            <a:endParaRPr lang="it-IT" sz="3600" b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bg1"/>
          </a:solidFill>
          <a:prstDash val="solid"/>
          <a:round/>
          <a:headEnd type="triangle" w="lg" len="lg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rgbClr val="000066"/>
          </a:solidFill>
          <a:prstDash val="solid"/>
          <a:round/>
          <a:headEnd type="triangle" w="lg" len="lg"/>
          <a:tailEnd type="arrow"/>
        </a:ln>
        <a:effectLst/>
      </a:spPr>
      <a:bodyPr/>
      <a:lstStyle/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Tecnologia.thmx</Template>
  <TotalTime>7046</TotalTime>
  <Words>2791</Words>
  <Application>Microsoft Office PowerPoint</Application>
  <PresentationFormat>Presentazione su schermo (4:3)</PresentationFormat>
  <Paragraphs>519</Paragraphs>
  <Slides>58</Slides>
  <Notes>37</Notes>
  <HiddenSlides>0</HiddenSlides>
  <MMClips>0</MMClips>
  <ScaleCrop>false</ScaleCrop>
  <HeadingPairs>
    <vt:vector size="8" baseType="variant">
      <vt:variant>
        <vt:lpstr>Modello struttura</vt:lpstr>
      </vt:variant>
      <vt:variant>
        <vt:i4>1</vt:i4>
      </vt:variant>
      <vt:variant>
        <vt:lpstr>Collegamenti</vt:lpstr>
      </vt:variant>
      <vt:variant>
        <vt:i4>10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58</vt:i4>
      </vt:variant>
    </vt:vector>
  </HeadingPairs>
  <TitlesOfParts>
    <vt:vector size="70" baseType="lpstr">
      <vt:lpstr>Struttura predefinita</vt:lpstr>
      <vt:lpstr>NO NAME:Scheda Contabile-1.doc!OLE_LINK1</vt:lpstr>
      <vt:lpstr>NO NAME:Scheda Contabile-1.doc!OLE_LINK2</vt:lpstr>
      <vt:lpstr>NO NAME:Scheda Contabile-1.doc!OLE_LINK3</vt:lpstr>
      <vt:lpstr>NO NAME:Scheda Contabile-1.doc!OLE_LINK4</vt:lpstr>
      <vt:lpstr>NO NAME:Scheda Contabile-1.doc!OLE_LINK5</vt:lpstr>
      <vt:lpstr>NO NAME:Scheda Contabile-1.doc!OLE_LINK7</vt:lpstr>
      <vt:lpstr>NO NAME:Scheda Contabile-1.doc!OLE_LINK8</vt:lpstr>
      <vt:lpstr>NO NAME:Scheda Contabile-1.doc!OLE_LINK9</vt:lpstr>
      <vt:lpstr>NO NAME:Scheda Contabile-1.doc!OLE_LINK10</vt:lpstr>
      <vt:lpstr>NO NAME:Scheda Contabile-1.doc!OLE_LINK11</vt:lpstr>
      <vt:lpstr>Immagine bitmap</vt:lpstr>
      <vt:lpstr>Istituto Nazionale di Fisica Nucleare</vt:lpstr>
      <vt:lpstr>Istituto Nazionale di Fisica Nucleare</vt:lpstr>
      <vt:lpstr>Istituto Nazionale di Fisica Nucleare</vt:lpstr>
      <vt:lpstr>Premessa 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Istituto Nazionale di Fisica Nucleare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</vt:vector>
  </TitlesOfParts>
  <Company>INFN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Istituto Nazionale di Fisica Nucleare</dc:title>
  <dc:creator>Sandro</dc:creator>
  <cp:lastModifiedBy>Sabrina Argentati</cp:lastModifiedBy>
  <cp:revision>689</cp:revision>
  <dcterms:created xsi:type="dcterms:W3CDTF">2009-09-06T17:07:02Z</dcterms:created>
  <dcterms:modified xsi:type="dcterms:W3CDTF">2009-09-06T18:51:31Z</dcterms:modified>
</cp:coreProperties>
</file>