
<file path=[Content_Types].xml><?xml version="1.0" encoding="utf-8"?>
<Types xmlns="http://schemas.openxmlformats.org/package/2006/content-types"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Default Extension="png" ContentType="image/png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4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7.xml" ContentType="application/vnd.openxmlformats-officedocument.presentationml.notesSlide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notesSlides/notesSlide5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notesSlides/notesSlide3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Masters/slideMaster1.xml" ContentType="application/vnd.openxmlformats-officedocument.presentationml.slideMaster+xml"/>
  <Default Extension="xml" ContentType="application/xml"/>
  <Override PartName="/ppt/handoutMasters/handoutMaster1.xml" ContentType="application/vnd.openxmlformats-officedocument.presentationml.handoutMaster+xml"/>
  <Default Extension="jpeg" ContentType="image/jpeg"/>
  <Default Extension="rels" ContentType="application/vnd.openxmlformats-package.relationships+xml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9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bookmarkIdSeed="3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88" r:id="rId2"/>
    <p:sldId id="262" r:id="rId3"/>
    <p:sldId id="300" r:id="rId4"/>
    <p:sldId id="325" r:id="rId5"/>
    <p:sldId id="324" r:id="rId6"/>
    <p:sldId id="385" r:id="rId7"/>
    <p:sldId id="319" r:id="rId8"/>
    <p:sldId id="322" r:id="rId9"/>
    <p:sldId id="321" r:id="rId10"/>
    <p:sldId id="386" r:id="rId11"/>
    <p:sldId id="387" r:id="rId12"/>
    <p:sldId id="316" r:id="rId13"/>
    <p:sldId id="318" r:id="rId14"/>
    <p:sldId id="307" r:id="rId15"/>
    <p:sldId id="384" r:id="rId16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99"/>
    <a:srgbClr val="FFCC66"/>
    <a:srgbClr val="005DA2"/>
    <a:srgbClr val="000066"/>
    <a:srgbClr val="D6ECEE"/>
    <a:srgbClr val="B7FFFF"/>
    <a:srgbClr val="E5FCC0"/>
    <a:srgbClr val="99FFCC"/>
    <a:srgbClr val="0066FF"/>
    <a:srgbClr val="F5C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Stile con tema 1 - Color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Stile con tema 1 - Color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Stile con tema 1 - Color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9561" autoAdjust="0"/>
    <p:restoredTop sz="95151" autoAdjust="0"/>
  </p:normalViewPr>
  <p:slideViewPr>
    <p:cSldViewPr>
      <p:cViewPr>
        <p:scale>
          <a:sx n="50" d="100"/>
          <a:sy n="50" d="100"/>
        </p:scale>
        <p:origin x="-2856" y="-1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28" y="-102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9" Type="http://schemas.openxmlformats.org/officeDocument/2006/relationships/printerSettings" Target="printerSettings/printerSettings1.bin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26BCD-5A0C-4E1C-95CD-1B8226D3FEC4}" type="datetimeFigureOut">
              <a:rPr lang="it-IT" smtClean="0"/>
              <a:pPr/>
              <a:t>9-09-2009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ABDCD9-AEBC-4143-A701-6ACD411E8425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9CE603B-BE0E-43E8-B48B-E05ABC5044EA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126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CBB359-3F15-453E-AF3D-606652535372}" type="slidenum">
              <a:rPr lang="it-IT" smtClean="0"/>
              <a:pPr/>
              <a:t>2</a:t>
            </a:fld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126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CBB359-3F15-453E-AF3D-606652535372}" type="slidenum">
              <a:rPr lang="it-IT" smtClean="0"/>
              <a:pPr/>
              <a:t>3</a:t>
            </a:fld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  <p:sp>
        <p:nvSpPr>
          <p:cNvPr id="1126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CBB359-3F15-453E-AF3D-606652535372}" type="slidenum">
              <a:rPr lang="it-IT" smtClean="0"/>
              <a:pPr/>
              <a:t>4</a:t>
            </a:fld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CE603B-BE0E-43E8-B48B-E05ABC5044EA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EF05B-153E-47C2-AE8D-49EE4367AF85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632F63-538C-4481-AD06-2086E002BC33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24809-2BCD-495B-91FC-29281DDCD801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it-IT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0B00D-3CDB-4807-852E-8F82CD347647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5699-2513-45F9-A647-4FB0C5D9D328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84D56-2965-405B-87DF-984FDAD20157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C98D1-C056-4C25-B88A-A53FA262C316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20340-1A65-4864-9B01-EF511BA7043B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F8715B-E825-4F0B-AE8D-EA8E092CA4C4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5B3FE-F6B3-472D-824A-E730A7A859DC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F5F8C-8ED0-4D28-86DE-BE985B4A2442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72D54-CEBB-4CCA-9345-AAE841AAE22A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E9D95C7-C4A7-4A41-BB37-3D793D7FCA59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0"/>
          <p:cNvSpPr>
            <a:spLocks noChangeArrowheads="1"/>
          </p:cNvSpPr>
          <p:nvPr/>
        </p:nvSpPr>
        <p:spPr bwMode="auto">
          <a:xfrm>
            <a:off x="179388" y="333375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64163" y="6497638"/>
            <a:ext cx="3455987" cy="360362"/>
          </a:xfrm>
        </p:spPr>
        <p:txBody>
          <a:bodyPr/>
          <a:lstStyle/>
          <a:p>
            <a:pPr algn="r" eaLnBrk="1" hangingPunct="1"/>
            <a:r>
              <a:rPr lang="it-IT" sz="1400" dirty="0" smtClean="0">
                <a:solidFill>
                  <a:schemeClr val="accent2"/>
                </a:solidFill>
              </a:rPr>
              <a:t>Istituto Nazionale di Fisica Nucleare</a:t>
            </a:r>
          </a:p>
        </p:txBody>
      </p:sp>
      <p:sp>
        <p:nvSpPr>
          <p:cNvPr id="2053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60350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15"/>
          <p:cNvSpPr>
            <a:spLocks noChangeArrowheads="1"/>
          </p:cNvSpPr>
          <p:nvPr/>
        </p:nvSpPr>
        <p:spPr bwMode="auto">
          <a:xfrm>
            <a:off x="6659563" y="5492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/>
              <a:t> </a:t>
            </a:r>
            <a:r>
              <a:rPr lang="it-IT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2057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1: Finanziaria nativa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2438400" y="2630269"/>
            <a:ext cx="45641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it-IT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Modulo </a:t>
            </a:r>
            <a:r>
              <a:rPr lang="it-IT" sz="36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2</a:t>
            </a:r>
            <a:r>
              <a:rPr lang="it-IT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 : Bilancio</a:t>
            </a:r>
            <a:endParaRPr lang="it-IT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9" name="Segnaposto numero diapositiva 18"/>
          <p:cNvSpPr>
            <a:spLocks noGrp="1"/>
          </p:cNvSpPr>
          <p:nvPr>
            <p:ph type="sldNum" sz="quarter" idx="12"/>
          </p:nvPr>
        </p:nvSpPr>
        <p:spPr>
          <a:xfrm>
            <a:off x="4286248" y="6500834"/>
            <a:ext cx="490494" cy="357166"/>
          </a:xfrm>
        </p:spPr>
        <p:txBody>
          <a:bodyPr/>
          <a:lstStyle/>
          <a:p>
            <a:pPr>
              <a:defRPr/>
            </a:pPr>
            <a:fld id="{2A7EF05B-153E-47C2-AE8D-49EE4367AF85}" type="slidenum">
              <a:rPr lang="it-IT" smtClean="0">
                <a:solidFill>
                  <a:srgbClr val="4BACB3"/>
                </a:solidFill>
              </a:rPr>
              <a:pPr>
                <a:defRPr/>
              </a:pPr>
              <a:t>1</a:t>
            </a:fld>
            <a:endParaRPr lang="it-IT" dirty="0">
              <a:solidFill>
                <a:srgbClr val="4BACB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26952" y="142830"/>
            <a:ext cx="6631047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it-IT" sz="3200" b="1" dirty="0" smtClean="0">
                <a:ln w="11430"/>
                <a:solidFill>
                  <a:srgbClr val="000066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Assegnazione con sub </a:t>
            </a:r>
            <a:r>
              <a:rPr lang="it-IT" sz="3200" b="1" dirty="0" err="1" smtClean="0">
                <a:ln w="11430"/>
                <a:solidFill>
                  <a:srgbClr val="000066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judice</a:t>
            </a:r>
            <a:endParaRPr lang="it-IT" sz="3200" b="1" dirty="0">
              <a:ln w="11430"/>
              <a:solidFill>
                <a:srgbClr val="000066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6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12" name="Immagine 11" descr="Picture 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4806" y="922020"/>
            <a:ext cx="6149594" cy="4488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26952" y="142830"/>
            <a:ext cx="6631047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it-IT" sz="3200" b="1" dirty="0" smtClean="0">
                <a:ln w="11430"/>
                <a:solidFill>
                  <a:srgbClr val="000066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Sblocco sub </a:t>
            </a:r>
            <a:r>
              <a:rPr lang="it-IT" sz="3200" b="1" dirty="0" err="1" smtClean="0">
                <a:ln w="11430"/>
                <a:solidFill>
                  <a:srgbClr val="000066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judice</a:t>
            </a:r>
            <a:endParaRPr lang="it-IT" sz="3200" b="1" dirty="0">
              <a:ln w="11430"/>
              <a:solidFill>
                <a:srgbClr val="000066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6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11" name="Immagine 10" descr="Picture 1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7562" y="914400"/>
            <a:ext cx="6196838" cy="4480306"/>
          </a:xfrm>
          <a:prstGeom prst="rect">
            <a:avLst/>
          </a:prstGeom>
        </p:spPr>
      </p:pic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373004" y="5715000"/>
            <a:ext cx="8161395" cy="609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>
            <a:innerShdw blurRad="63500" dist="50800" dir="2700000">
              <a:schemeClr val="accent2">
                <a:alpha val="62000"/>
              </a:scheme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3587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 sblocco del sub </a:t>
            </a:r>
            <a:r>
              <a:rPr kumimoji="0" lang="it-I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judice</a:t>
            </a: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si  indica con importo </a:t>
            </a:r>
            <a:r>
              <a:rPr kumimoji="0" lang="it-I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l’importo vincolato</a:t>
            </a:r>
            <a:r>
              <a:rPr kumimoji="0" lang="it-IT" sz="1600" b="0" i="0" u="none" strike="noStrike" kern="0" cap="none" spc="0" normalizeH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 segno negativo (a </a:t>
            </a:r>
            <a:r>
              <a:rPr kumimoji="0" lang="it-IT" sz="1600" b="0" i="0" u="none" strike="noStrike" kern="0" cap="none" spc="0" normalizeH="0" noProof="0" dirty="0" err="1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diminuizionedel</a:t>
            </a:r>
            <a:r>
              <a:rPr kumimoji="0" lang="it-IT" sz="1600" b="0" i="0" u="none" strike="noStrike" kern="0" cap="none" spc="0" normalizeH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blocco)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 descr="Picture 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9111"/>
            <a:ext cx="9144000" cy="3999777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628596" y="434934"/>
            <a:ext cx="366478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Gestione sotto-voci</a:t>
            </a:r>
            <a:endParaRPr lang="it-IT" sz="28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1" name="Ovale 10"/>
          <p:cNvSpPr/>
          <p:nvPr/>
        </p:nvSpPr>
        <p:spPr bwMode="auto">
          <a:xfrm>
            <a:off x="6400800" y="4649775"/>
            <a:ext cx="2743200" cy="912825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 descr="Picture 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14400"/>
            <a:ext cx="9144000" cy="5061460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1870038" y="142830"/>
            <a:ext cx="542167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Assegnazioni da/a sotto-voce</a:t>
            </a:r>
            <a:endParaRPr lang="it-IT" sz="28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0" name="Freccia a destra 9"/>
          <p:cNvSpPr/>
          <p:nvPr/>
        </p:nvSpPr>
        <p:spPr bwMode="auto">
          <a:xfrm>
            <a:off x="3440097" y="4305312"/>
            <a:ext cx="547695" cy="219078"/>
          </a:xfrm>
          <a:prstGeom prst="rightArrow">
            <a:avLst/>
          </a:prstGeom>
          <a:solidFill>
            <a:srgbClr val="0070C0"/>
          </a:solidFill>
          <a:ln w="28575" cap="flat" cmpd="sng" algn="ctr">
            <a:solidFill>
              <a:srgbClr val="0070C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Freccia a destra 10"/>
          <p:cNvSpPr/>
          <p:nvPr/>
        </p:nvSpPr>
        <p:spPr bwMode="auto">
          <a:xfrm rot="10800000">
            <a:off x="3403584" y="4560903"/>
            <a:ext cx="547695" cy="219078"/>
          </a:xfrm>
          <a:prstGeom prst="rightArrow">
            <a:avLst/>
          </a:prstGeom>
          <a:solidFill>
            <a:srgbClr val="C00000"/>
          </a:solidFill>
          <a:ln w="28575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1833525" y="3867156"/>
            <a:ext cx="44694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005DA2"/>
                </a:solidFill>
                <a:latin typeface="Mistral" pitchFamily="66" charset="0"/>
              </a:rPr>
              <a:t>Da esperimento a sottovoce </a:t>
            </a:r>
            <a:r>
              <a:rPr lang="it-IT" sz="2800" dirty="0" smtClean="0">
                <a:solidFill>
                  <a:srgbClr val="C00000"/>
                </a:solidFill>
                <a:latin typeface="Mistral" pitchFamily="66" charset="0"/>
              </a:rPr>
              <a:t>e viceversa</a:t>
            </a:r>
            <a:endParaRPr lang="it-IT" sz="2800" dirty="0">
              <a:solidFill>
                <a:srgbClr val="C00000"/>
              </a:solidFill>
              <a:latin typeface="Mistral" pitchFamily="66" charset="0"/>
            </a:endParaRPr>
          </a:p>
        </p:txBody>
      </p:sp>
      <p:sp>
        <p:nvSpPr>
          <p:cNvPr id="13" name="Ovale 12"/>
          <p:cNvSpPr/>
          <p:nvPr/>
        </p:nvSpPr>
        <p:spPr bwMode="auto">
          <a:xfrm>
            <a:off x="3367071" y="3465513"/>
            <a:ext cx="657234" cy="365130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0"/>
          <p:cNvSpPr>
            <a:spLocks noChangeArrowheads="1"/>
          </p:cNvSpPr>
          <p:nvPr/>
        </p:nvSpPr>
        <p:spPr bwMode="auto">
          <a:xfrm>
            <a:off x="179388" y="333375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64163" y="6497638"/>
            <a:ext cx="3455987" cy="360362"/>
          </a:xfrm>
        </p:spPr>
        <p:txBody>
          <a:bodyPr/>
          <a:lstStyle/>
          <a:p>
            <a:pPr algn="r" eaLnBrk="1" hangingPunct="1"/>
            <a:r>
              <a:rPr lang="it-IT" sz="1400" dirty="0" smtClean="0">
                <a:solidFill>
                  <a:schemeClr val="accent2"/>
                </a:solidFill>
              </a:rPr>
              <a:t>Istituto Nazionale di Fisica Nucleare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8596" y="2333610"/>
            <a:ext cx="3614787" cy="3724326"/>
          </a:xfrm>
          <a:noFill/>
          <a:ln>
            <a:solidFill>
              <a:srgbClr val="FF0000"/>
            </a:solidFill>
          </a:ln>
          <a:effectLst>
            <a:innerShdw blurRad="63500" dist="50800" dir="2700000">
              <a:schemeClr val="accent2">
                <a:alpha val="62000"/>
              </a:schemeClr>
            </a:innerShdw>
          </a:effectLst>
        </p:spPr>
        <p:txBody>
          <a:bodyPr/>
          <a:lstStyle/>
          <a:p>
            <a:pPr marL="533400" indent="-358775" algn="l" eaLnBrk="1" hangingPunct="1">
              <a:buFont typeface="Wingdings" pitchFamily="2" charset="2"/>
              <a:buChar char="§"/>
            </a:pPr>
            <a:r>
              <a:rPr lang="it-IT" sz="1600" dirty="0" smtClean="0">
                <a:solidFill>
                  <a:srgbClr val="000066"/>
                </a:solidFill>
              </a:rPr>
              <a:t>Definizione </a:t>
            </a:r>
            <a:r>
              <a:rPr lang="it-IT" sz="1600" b="1" dirty="0" smtClean="0">
                <a:solidFill>
                  <a:srgbClr val="000066"/>
                </a:solidFill>
              </a:rPr>
              <a:t>fabbisogno</a:t>
            </a:r>
            <a:r>
              <a:rPr lang="it-IT" sz="1600" dirty="0" smtClean="0">
                <a:solidFill>
                  <a:srgbClr val="000066"/>
                </a:solidFill>
              </a:rPr>
              <a:t> al momento fuori sistema;</a:t>
            </a:r>
          </a:p>
          <a:p>
            <a:pPr marL="533400" indent="-358775" algn="l" eaLnBrk="1" hangingPunct="1">
              <a:buFont typeface="Wingdings" pitchFamily="2" charset="2"/>
              <a:buChar char="§"/>
            </a:pPr>
            <a:r>
              <a:rPr lang="it-IT" sz="1600" dirty="0" smtClean="0">
                <a:solidFill>
                  <a:srgbClr val="000066"/>
                </a:solidFill>
              </a:rPr>
              <a:t>Inserimento delle </a:t>
            </a:r>
            <a:r>
              <a:rPr lang="it-IT" sz="1600" b="1" dirty="0" smtClean="0">
                <a:solidFill>
                  <a:srgbClr val="000066"/>
                </a:solidFill>
              </a:rPr>
              <a:t>assegnazioni di cassa</a:t>
            </a:r>
            <a:r>
              <a:rPr lang="it-IT" sz="1600" dirty="0" smtClean="0">
                <a:solidFill>
                  <a:srgbClr val="000066"/>
                </a:solidFill>
              </a:rPr>
              <a:t> a carico della struttura periferica</a:t>
            </a:r>
          </a:p>
          <a:p>
            <a:pPr marL="533400" indent="-358775" algn="l" eaLnBrk="1" hangingPunct="1">
              <a:buFont typeface="Wingdings" pitchFamily="2" charset="2"/>
              <a:buChar char="§"/>
            </a:pPr>
            <a:r>
              <a:rPr lang="it-IT" sz="1600" dirty="0" smtClean="0">
                <a:solidFill>
                  <a:srgbClr val="000066"/>
                </a:solidFill>
              </a:rPr>
              <a:t>Assegnazione per </a:t>
            </a:r>
            <a:r>
              <a:rPr lang="it-IT" sz="1600" dirty="0" err="1" smtClean="0">
                <a:solidFill>
                  <a:srgbClr val="000066"/>
                </a:solidFill>
              </a:rPr>
              <a:t>CdR</a:t>
            </a:r>
            <a:r>
              <a:rPr lang="it-IT" sz="1600" dirty="0" smtClean="0">
                <a:solidFill>
                  <a:srgbClr val="000066"/>
                </a:solidFill>
              </a:rPr>
              <a:t> e </a:t>
            </a:r>
            <a:r>
              <a:rPr lang="it-IT" sz="1600" b="1" dirty="0" smtClean="0">
                <a:solidFill>
                  <a:srgbClr val="000066"/>
                </a:solidFill>
              </a:rPr>
              <a:t>non ripartita per capitoli</a:t>
            </a:r>
          </a:p>
          <a:p>
            <a:pPr marL="533400" indent="-358775" algn="l" eaLnBrk="1" hangingPunct="1">
              <a:buFont typeface="Wingdings" pitchFamily="2" charset="2"/>
              <a:buChar char="§"/>
            </a:pPr>
            <a:r>
              <a:rPr lang="it-IT" sz="1600" b="1" dirty="0" smtClean="0">
                <a:solidFill>
                  <a:srgbClr val="000066"/>
                </a:solidFill>
              </a:rPr>
              <a:t>Controllo</a:t>
            </a:r>
            <a:r>
              <a:rPr lang="it-IT" sz="1600" dirty="0" smtClean="0">
                <a:solidFill>
                  <a:srgbClr val="000066"/>
                </a:solidFill>
              </a:rPr>
              <a:t> della disponibilità di cassa </a:t>
            </a:r>
            <a:r>
              <a:rPr lang="it-IT" sz="1600" b="1" dirty="0" smtClean="0">
                <a:solidFill>
                  <a:srgbClr val="000066"/>
                </a:solidFill>
              </a:rPr>
              <a:t>on </a:t>
            </a:r>
            <a:r>
              <a:rPr lang="it-IT" sz="1600" b="1" dirty="0" err="1" smtClean="0">
                <a:solidFill>
                  <a:srgbClr val="000066"/>
                </a:solidFill>
              </a:rPr>
              <a:t>line</a:t>
            </a:r>
            <a:r>
              <a:rPr lang="it-IT" sz="1600" b="1" smtClean="0">
                <a:solidFill>
                  <a:srgbClr val="000066"/>
                </a:solidFill>
              </a:rPr>
              <a:t> </a:t>
            </a:r>
            <a:endParaRPr lang="it-IT" sz="1600" smtClean="0">
              <a:solidFill>
                <a:srgbClr val="000066"/>
              </a:solidFill>
            </a:endParaRPr>
          </a:p>
          <a:p>
            <a:pPr marL="533400" indent="-358775" algn="l" eaLnBrk="1" hangingPunct="1">
              <a:buFont typeface="Wingdings" pitchFamily="2" charset="2"/>
              <a:buChar char="§"/>
            </a:pPr>
            <a:r>
              <a:rPr lang="it-IT" sz="1600" b="1" dirty="0" smtClean="0">
                <a:solidFill>
                  <a:srgbClr val="000066"/>
                </a:solidFill>
              </a:rPr>
              <a:t>Cadenza</a:t>
            </a:r>
            <a:r>
              <a:rPr lang="it-IT" sz="1600" dirty="0" smtClean="0">
                <a:solidFill>
                  <a:srgbClr val="000066"/>
                </a:solidFill>
              </a:rPr>
              <a:t> al momento </a:t>
            </a:r>
            <a:r>
              <a:rPr lang="it-IT" sz="1600" b="1" dirty="0" smtClean="0">
                <a:solidFill>
                  <a:srgbClr val="000066"/>
                </a:solidFill>
              </a:rPr>
              <a:t>bimestrale</a:t>
            </a:r>
          </a:p>
        </p:txBody>
      </p:sp>
      <p:sp>
        <p:nvSpPr>
          <p:cNvPr id="2053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60350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15"/>
          <p:cNvSpPr>
            <a:spLocks noChangeArrowheads="1"/>
          </p:cNvSpPr>
          <p:nvPr/>
        </p:nvSpPr>
        <p:spPr bwMode="auto">
          <a:xfrm>
            <a:off x="6659563" y="5492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/>
              <a:t> </a:t>
            </a:r>
            <a:r>
              <a:rPr lang="it-IT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2057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1: Finanziaria nativa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2344707" y="1201707"/>
            <a:ext cx="43477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it-IT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Plafond di cassa</a:t>
            </a:r>
            <a:endParaRPr lang="it-IT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9" name="Segnaposto numero diapositiva 18"/>
          <p:cNvSpPr>
            <a:spLocks noGrp="1"/>
          </p:cNvSpPr>
          <p:nvPr>
            <p:ph type="sldNum" sz="quarter" idx="12"/>
          </p:nvPr>
        </p:nvSpPr>
        <p:spPr>
          <a:xfrm>
            <a:off x="4286248" y="6500834"/>
            <a:ext cx="490494" cy="357166"/>
          </a:xfrm>
        </p:spPr>
        <p:txBody>
          <a:bodyPr/>
          <a:lstStyle/>
          <a:p>
            <a:pPr>
              <a:defRPr/>
            </a:pPr>
            <a:fld id="{2A7EF05B-153E-47C2-AE8D-49EE4367AF85}" type="slidenum">
              <a:rPr lang="it-IT" smtClean="0">
                <a:solidFill>
                  <a:srgbClr val="4BACB3"/>
                </a:solidFill>
              </a:rPr>
              <a:pPr>
                <a:defRPr/>
              </a:pPr>
              <a:t>14</a:t>
            </a:fld>
            <a:endParaRPr lang="it-IT" dirty="0">
              <a:solidFill>
                <a:srgbClr val="4BACB3"/>
              </a:solidFill>
            </a:endParaRPr>
          </a:p>
        </p:txBody>
      </p:sp>
      <p:pic>
        <p:nvPicPr>
          <p:cNvPr id="12" name="Immagine 11" descr="Picture 1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1500" y="2286000"/>
            <a:ext cx="4457700" cy="3192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57675" y="6496050"/>
            <a:ext cx="533400" cy="361950"/>
          </a:xfrm>
        </p:spPr>
        <p:txBody>
          <a:bodyPr/>
          <a:lstStyle/>
          <a:p>
            <a:pPr>
              <a:defRPr/>
            </a:pPr>
            <a:fld id="{94385699-2513-45F9-A647-4FB0C5D9D328}" type="slidenum">
              <a:rPr lang="it-IT" smtClean="0">
                <a:solidFill>
                  <a:schemeClr val="accent1">
                    <a:lumMod val="50000"/>
                  </a:schemeClr>
                </a:solidFill>
              </a:rPr>
              <a:pPr>
                <a:defRPr/>
              </a:pPr>
              <a:t>15</a:t>
            </a:fld>
            <a:endParaRPr lang="it-IT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179388" y="247650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74625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6659563" y="463550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/>
              <a:t> </a:t>
            </a:r>
            <a:r>
              <a:rPr lang="it-IT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10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1: Introduzione a Oracle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2454246" y="325395"/>
            <a:ext cx="32139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it-IT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Modulo 2</a:t>
            </a:r>
            <a:endParaRPr lang="it-IT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592083" y="1678900"/>
            <a:ext cx="7850295" cy="2677656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it-IT" sz="1400" dirty="0" smtClean="0">
                <a:solidFill>
                  <a:srgbClr val="002060"/>
                </a:solidFill>
              </a:rPr>
              <a:t>Creare un Decreto </a:t>
            </a:r>
          </a:p>
          <a:p>
            <a:pPr marL="342900" lvl="0" indent="-342900">
              <a:buFont typeface="+mj-lt"/>
              <a:buAutoNum type="arabicPeriod"/>
            </a:pPr>
            <a:r>
              <a:rPr lang="it-IT" sz="1400" dirty="0" smtClean="0">
                <a:solidFill>
                  <a:srgbClr val="002060"/>
                </a:solidFill>
              </a:rPr>
              <a:t>Assegnare un finanziamento di 1.000 euro di cui 500 </a:t>
            </a:r>
            <a:r>
              <a:rPr lang="it-IT" sz="1400" dirty="0" err="1" smtClean="0">
                <a:solidFill>
                  <a:srgbClr val="002060"/>
                </a:solidFill>
              </a:rPr>
              <a:t>subjudice</a:t>
            </a:r>
            <a:r>
              <a:rPr lang="it-IT" sz="1400" dirty="0" smtClean="0">
                <a:solidFill>
                  <a:srgbClr val="002060"/>
                </a:solidFill>
              </a:rPr>
              <a:t> ad Alice</a:t>
            </a:r>
          </a:p>
          <a:p>
            <a:pPr marL="342900" lvl="0" indent="-342900">
              <a:buFont typeface="+mj-lt"/>
              <a:buAutoNum type="arabicPeriod"/>
            </a:pPr>
            <a:r>
              <a:rPr lang="it-IT" sz="1400" dirty="0" smtClean="0">
                <a:solidFill>
                  <a:srgbClr val="002060"/>
                </a:solidFill>
              </a:rPr>
              <a:t>Verificare l’assegnazione in Scheda Contabile</a:t>
            </a:r>
          </a:p>
          <a:p>
            <a:pPr marL="342900" lvl="0" indent="-342900">
              <a:buFont typeface="+mj-lt"/>
              <a:buAutoNum type="arabicPeriod"/>
            </a:pPr>
            <a:r>
              <a:rPr lang="it-IT" sz="1400" dirty="0" smtClean="0">
                <a:solidFill>
                  <a:srgbClr val="002060"/>
                </a:solidFill>
              </a:rPr>
              <a:t>Sbloccare il </a:t>
            </a:r>
            <a:r>
              <a:rPr lang="it-IT" sz="1400" dirty="0" err="1" smtClean="0">
                <a:solidFill>
                  <a:srgbClr val="002060"/>
                </a:solidFill>
              </a:rPr>
              <a:t>subjudice</a:t>
            </a:r>
            <a:r>
              <a:rPr lang="it-IT" sz="1400" dirty="0" smtClean="0">
                <a:solidFill>
                  <a:srgbClr val="002060"/>
                </a:solidFill>
              </a:rPr>
              <a:t> di 500 euro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400" dirty="0" smtClean="0">
                <a:solidFill>
                  <a:srgbClr val="002060"/>
                </a:solidFill>
              </a:rPr>
              <a:t>Verificare l’assegnazione in Scheda Contabile</a:t>
            </a:r>
          </a:p>
          <a:p>
            <a:pPr marL="342900" lvl="0" indent="-342900">
              <a:buFont typeface="+mj-lt"/>
              <a:buAutoNum type="arabicPeriod"/>
            </a:pPr>
            <a:endParaRPr lang="it-IT" sz="1400" dirty="0" smtClean="0">
              <a:solidFill>
                <a:srgbClr val="00206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endParaRPr lang="it-IT" sz="1400" dirty="0" smtClean="0">
              <a:solidFill>
                <a:srgbClr val="00206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endParaRPr lang="it-IT" sz="1400" dirty="0" smtClean="0">
              <a:solidFill>
                <a:srgbClr val="00206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endParaRPr lang="it-IT" sz="1400" dirty="0" smtClean="0">
              <a:solidFill>
                <a:srgbClr val="00206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endParaRPr lang="it-IT" sz="1400" dirty="0" smtClean="0">
              <a:solidFill>
                <a:srgbClr val="002060"/>
              </a:solidFill>
            </a:endParaRPr>
          </a:p>
          <a:p>
            <a:pPr marL="342900" lvl="0" indent="-342900"/>
            <a:endParaRPr lang="it-IT" sz="1400" dirty="0" smtClean="0">
              <a:solidFill>
                <a:srgbClr val="002060"/>
              </a:solidFill>
            </a:endParaRPr>
          </a:p>
          <a:p>
            <a:pPr marL="342900" lvl="0" indent="-342900"/>
            <a:endParaRPr lang="it-IT" sz="1400" dirty="0" smtClean="0">
              <a:solidFill>
                <a:srgbClr val="002060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3951279" y="1078468"/>
            <a:ext cx="1865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 smtClean="0">
                <a:ln w="11430"/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Esercitazione </a:t>
            </a:r>
            <a:r>
              <a:rPr lang="it-IT" b="1" dirty="0" err="1" smtClean="0">
                <a:ln w="11430"/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1</a:t>
            </a:r>
            <a:r>
              <a:rPr lang="it-IT" b="1" dirty="0" smtClean="0">
                <a:ln w="11430"/>
                <a:solidFill>
                  <a:srgbClr val="C0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 </a:t>
            </a:r>
            <a:endParaRPr lang="it-IT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179388" y="333375"/>
            <a:ext cx="8964612" cy="646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it-IT" sz="1200">
                <a:solidFill>
                  <a:schemeClr val="accent2"/>
                </a:solidFill>
              </a:rPr>
              <a:t>Istituto Nazionale di Fisica Nucleare</a:t>
            </a: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714375" y="4857750"/>
            <a:ext cx="7956550" cy="159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295400" lvl="2" indent="-381000">
              <a:spcBef>
                <a:spcPct val="20000"/>
              </a:spcBef>
              <a:buFontTx/>
              <a:buBlip>
                <a:blip r:embed="rId3"/>
              </a:buBlip>
            </a:pPr>
            <a:endParaRPr lang="it-IT" sz="1600" dirty="0">
              <a:solidFill>
                <a:srgbClr val="000066"/>
              </a:solidFill>
            </a:endParaRPr>
          </a:p>
        </p:txBody>
      </p:sp>
      <p:sp>
        <p:nvSpPr>
          <p:cNvPr id="4102" name="Line 5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pic>
        <p:nvPicPr>
          <p:cNvPr id="410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260350"/>
            <a:ext cx="8223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Rectangle 7"/>
          <p:cNvSpPr>
            <a:spLocks noChangeArrowheads="1"/>
          </p:cNvSpPr>
          <p:nvPr/>
        </p:nvSpPr>
        <p:spPr bwMode="auto">
          <a:xfrm>
            <a:off x="6659563" y="5492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it-IT"/>
              <a:t> </a:t>
            </a:r>
            <a:r>
              <a:rPr lang="it-IT">
                <a:solidFill>
                  <a:schemeClr val="bg1"/>
                </a:solidFill>
              </a:rPr>
              <a:t>Sistema Informativo</a:t>
            </a:r>
          </a:p>
        </p:txBody>
      </p:sp>
      <p:sp>
        <p:nvSpPr>
          <p:cNvPr id="4107" name="Rectangle 21"/>
          <p:cNvSpPr>
            <a:spLocks noChangeArrowheads="1"/>
          </p:cNvSpPr>
          <p:nvPr/>
        </p:nvSpPr>
        <p:spPr bwMode="auto">
          <a:xfrm>
            <a:off x="250825" y="6497638"/>
            <a:ext cx="345598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it-IT" sz="1000" dirty="0" smtClean="0">
                <a:solidFill>
                  <a:schemeClr val="accent2"/>
                </a:solidFill>
              </a:rPr>
              <a:t>ERP – alcuni concetti</a:t>
            </a:r>
            <a:endParaRPr lang="it-IT" sz="1000" dirty="0">
              <a:solidFill>
                <a:schemeClr val="accent2"/>
              </a:solidFill>
            </a:endParaRP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>
          <a:xfrm>
            <a:off x="4214810" y="6500835"/>
            <a:ext cx="519130" cy="357166"/>
          </a:xfrm>
        </p:spPr>
        <p:txBody>
          <a:bodyPr/>
          <a:lstStyle/>
          <a:p>
            <a:pPr>
              <a:defRPr/>
            </a:pPr>
            <a:fld id="{94385699-2513-45F9-A647-4FB0C5D9D328}" type="slidenum">
              <a:rPr lang="it-IT" smtClean="0">
                <a:solidFill>
                  <a:srgbClr val="4BACB3"/>
                </a:solidFill>
              </a:rPr>
              <a:pPr>
                <a:defRPr/>
              </a:pPr>
              <a:t>2</a:t>
            </a:fld>
            <a:endParaRPr lang="it-IT" dirty="0">
              <a:solidFill>
                <a:srgbClr val="4BACB3"/>
              </a:solidFill>
            </a:endParaRPr>
          </a:p>
        </p:txBody>
      </p:sp>
      <p:graphicFrame>
        <p:nvGraphicFramePr>
          <p:cNvPr id="21" name="Group 8"/>
          <p:cNvGraphicFramePr>
            <a:graphicFrameLocks noGrp="1"/>
          </p:cNvGraphicFramePr>
          <p:nvPr/>
        </p:nvGraphicFramePr>
        <p:xfrm>
          <a:off x="2928926" y="2786058"/>
          <a:ext cx="4643470" cy="285752"/>
        </p:xfrm>
        <a:graphic>
          <a:graphicData uri="http://schemas.openxmlformats.org/drawingml/2006/table">
            <a:tbl>
              <a:tblPr/>
              <a:tblGrid>
                <a:gridCol w="785817"/>
                <a:gridCol w="1143008"/>
                <a:gridCol w="1071570"/>
                <a:gridCol w="857256"/>
                <a:gridCol w="785819"/>
              </a:tblGrid>
              <a:tr h="2857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Sezione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Esperimento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Capitolo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……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……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1F2"/>
                    </a:solidFill>
                  </a:tcPr>
                </a:tc>
              </a:tr>
            </a:tbl>
          </a:graphicData>
        </a:graphic>
      </p:graphicFrame>
      <p:sp>
        <p:nvSpPr>
          <p:cNvPr id="25" name="Rectangle 4"/>
          <p:cNvSpPr txBox="1">
            <a:spLocks noChangeArrowheads="1"/>
          </p:cNvSpPr>
          <p:nvPr/>
        </p:nvSpPr>
        <p:spPr bwMode="auto">
          <a:xfrm>
            <a:off x="1571604" y="2071678"/>
            <a:ext cx="7358114" cy="1214446"/>
          </a:xfrm>
          <a:prstGeom prst="rect">
            <a:avLst/>
          </a:prstGeom>
          <a:noFill/>
          <a:ln w="9525">
            <a:solidFill>
              <a:schemeClr val="accent1">
                <a:lumMod val="9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lvl="0" indent="-358775">
              <a:spcBef>
                <a:spcPct val="20000"/>
              </a:spcBef>
              <a:buFont typeface="Wingdings" pitchFamily="2" charset="2"/>
              <a:buChar char="§"/>
            </a:pPr>
            <a:r>
              <a:rPr lang="it-IT" sz="1400" dirty="0" smtClean="0">
                <a:solidFill>
                  <a:srgbClr val="000066"/>
                </a:solidFill>
                <a:latin typeface="+mj-lt"/>
              </a:rPr>
              <a:t>Insieme di segmenti che identifica in modo univoco un conto (mastro di contabilità) </a:t>
            </a:r>
          </a:p>
          <a:p>
            <a:pPr marL="533400" lvl="0" indent="-358775">
              <a:spcBef>
                <a:spcPct val="20000"/>
              </a:spcBef>
              <a:buFont typeface="Wingdings" pitchFamily="2" charset="2"/>
              <a:buChar char="§"/>
            </a:pPr>
            <a:r>
              <a:rPr lang="it-IT" sz="1400" dirty="0" smtClean="0">
                <a:solidFill>
                  <a:srgbClr val="000066"/>
                </a:solidFill>
                <a:latin typeface="+mj-lt"/>
              </a:rPr>
              <a:t>Possibilità di registrare insieme al conto di contabilità informazioni gestionali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857224" y="1714488"/>
            <a:ext cx="33636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000" b="1" dirty="0" err="1" smtClean="0">
                <a:solidFill>
                  <a:schemeClr val="accent1">
                    <a:lumMod val="9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Flexfield</a:t>
            </a:r>
            <a:r>
              <a:rPr lang="it-IT" sz="2000" b="1" dirty="0" smtClean="0">
                <a:solidFill>
                  <a:schemeClr val="accent1">
                    <a:lumMod val="9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Contabile</a:t>
            </a:r>
            <a:endParaRPr lang="it-IT" sz="2000" b="1" dirty="0">
              <a:solidFill>
                <a:schemeClr val="accent1">
                  <a:lumMod val="90000"/>
                </a:schemeClr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</p:txBody>
      </p:sp>
      <p:sp>
        <p:nvSpPr>
          <p:cNvPr id="27" name="Rectangle 4"/>
          <p:cNvSpPr txBox="1">
            <a:spLocks noChangeArrowheads="1"/>
          </p:cNvSpPr>
          <p:nvPr/>
        </p:nvSpPr>
        <p:spPr bwMode="auto">
          <a:xfrm>
            <a:off x="142844" y="3643314"/>
            <a:ext cx="8786874" cy="1857388"/>
          </a:xfrm>
          <a:prstGeom prst="rect">
            <a:avLst/>
          </a:prstGeom>
          <a:noFill/>
          <a:ln w="9525">
            <a:solidFill>
              <a:schemeClr val="accent1">
                <a:lumMod val="9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lvl="0" indent="-358775">
              <a:spcBef>
                <a:spcPct val="20000"/>
              </a:spcBef>
              <a:buFont typeface="Wingdings" pitchFamily="2" charset="2"/>
              <a:buChar char="§"/>
            </a:pPr>
            <a:r>
              <a:rPr lang="it-IT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Archivio contabile riferito alle operazioni di una singola società (Unico Bilancio Aziendale, Libro giornale) </a:t>
            </a:r>
          </a:p>
          <a:p>
            <a:pPr marL="533400" lvl="0" indent="-358775">
              <a:spcBef>
                <a:spcPct val="20000"/>
              </a:spcBef>
              <a:buFont typeface="Wingdings" pitchFamily="2" charset="2"/>
              <a:buChar char="§"/>
            </a:pPr>
            <a:r>
              <a:rPr lang="it-IT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Avere più set </a:t>
            </a:r>
            <a:r>
              <a:rPr lang="it-IT" sz="14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book significa avere più contabilità</a:t>
            </a:r>
          </a:p>
          <a:p>
            <a:pPr marL="533400" lvl="0" indent="-358775">
              <a:spcBef>
                <a:spcPct val="20000"/>
              </a:spcBef>
              <a:buFont typeface="Wingdings" pitchFamily="2" charset="2"/>
              <a:buChar char="§"/>
            </a:pPr>
            <a:r>
              <a:rPr lang="it-IT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E’ composto da </a:t>
            </a:r>
            <a:r>
              <a:rPr lang="it-IT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chiave contabile</a:t>
            </a:r>
            <a:r>
              <a:rPr lang="it-IT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it-IT" sz="1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divisa</a:t>
            </a:r>
            <a:r>
              <a:rPr lang="it-IT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it-IT" sz="1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calendario</a:t>
            </a:r>
            <a:r>
              <a:rPr lang="it-IT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. La necessità di utilizzare diversi set </a:t>
            </a:r>
            <a:r>
              <a:rPr lang="it-IT" sz="14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sz="14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books</a:t>
            </a:r>
            <a:r>
              <a:rPr lang="it-IT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nasce solo se:</a:t>
            </a:r>
          </a:p>
          <a:p>
            <a:pPr marL="990600" lvl="1" indent="-358775">
              <a:spcBef>
                <a:spcPct val="20000"/>
              </a:spcBef>
              <a:buFont typeface="Wingdings" pitchFamily="2" charset="2"/>
              <a:buChar char="§"/>
            </a:pPr>
            <a:r>
              <a:rPr lang="it-IT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i tre elementi sono diversi (un gruppo ha una sede italiana ed una sede estera)</a:t>
            </a:r>
          </a:p>
          <a:p>
            <a:pPr marL="990600" lvl="1" indent="-358775">
              <a:spcBef>
                <a:spcPct val="20000"/>
              </a:spcBef>
              <a:buFont typeface="Wingdings" pitchFamily="2" charset="2"/>
              <a:buChar char="§"/>
            </a:pPr>
            <a:r>
              <a:rPr lang="it-IT" sz="1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le diverse società hanno ognuna indipendenza fiscale, quindi diversi bilanci, libri fiscali, etc.</a:t>
            </a:r>
          </a:p>
          <a:p>
            <a:pPr marL="533400" lvl="0" indent="-358775">
              <a:spcBef>
                <a:spcPct val="20000"/>
              </a:spcBef>
              <a:buFont typeface="Wingdings" pitchFamily="2" charset="2"/>
              <a:buChar char="§"/>
            </a:pPr>
            <a:endParaRPr kumimoji="0" lang="it-IT" sz="16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142844" y="3286124"/>
            <a:ext cx="210401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000" b="1" dirty="0" smtClean="0">
                <a:solidFill>
                  <a:schemeClr val="accent1">
                    <a:lumMod val="9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Set </a:t>
            </a:r>
            <a:r>
              <a:rPr lang="it-IT" sz="2000" b="1" dirty="0" err="1" smtClean="0">
                <a:solidFill>
                  <a:schemeClr val="accent1">
                    <a:lumMod val="9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of</a:t>
            </a:r>
            <a:r>
              <a:rPr lang="it-IT" sz="2000" b="1" dirty="0" smtClean="0">
                <a:solidFill>
                  <a:schemeClr val="accent1">
                    <a:lumMod val="9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</a:t>
            </a:r>
            <a:r>
              <a:rPr lang="it-IT" sz="2000" b="1" dirty="0" err="1" smtClean="0">
                <a:solidFill>
                  <a:schemeClr val="accent1">
                    <a:lumMod val="9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Books</a:t>
            </a:r>
            <a:endParaRPr lang="it-IT" sz="2000" b="1" dirty="0">
              <a:solidFill>
                <a:schemeClr val="accent1">
                  <a:lumMod val="90000"/>
                </a:schemeClr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857224" y="5643578"/>
            <a:ext cx="421484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000" b="1" dirty="0" err="1" smtClean="0">
                <a:solidFill>
                  <a:schemeClr val="accent1">
                    <a:lumMod val="9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Multi-Organizzazione</a:t>
            </a:r>
            <a:endParaRPr lang="it-IT" sz="2000" b="1" dirty="0">
              <a:solidFill>
                <a:schemeClr val="accent1">
                  <a:lumMod val="90000"/>
                </a:schemeClr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</p:txBody>
      </p:sp>
      <p:sp>
        <p:nvSpPr>
          <p:cNvPr id="30" name="Rectangle 4"/>
          <p:cNvSpPr txBox="1">
            <a:spLocks noChangeArrowheads="1"/>
          </p:cNvSpPr>
          <p:nvPr/>
        </p:nvSpPr>
        <p:spPr bwMode="auto">
          <a:xfrm>
            <a:off x="857224" y="6000768"/>
            <a:ext cx="8072494" cy="285752"/>
          </a:xfrm>
          <a:prstGeom prst="rect">
            <a:avLst/>
          </a:prstGeom>
          <a:noFill/>
          <a:ln w="9525">
            <a:solidFill>
              <a:schemeClr val="accent1">
                <a:lumMod val="9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lvl="0" indent="-358775">
              <a:spcBef>
                <a:spcPct val="20000"/>
              </a:spcBef>
            </a:pPr>
            <a:r>
              <a:rPr lang="it-IT" sz="1400" dirty="0" smtClean="0">
                <a:solidFill>
                  <a:srgbClr val="000066"/>
                </a:solidFill>
                <a:latin typeface="+mj-lt"/>
              </a:rPr>
              <a:t>Possibilità di gestire </a:t>
            </a:r>
            <a:r>
              <a:rPr lang="it-IT" sz="1400" dirty="0" err="1" smtClean="0">
                <a:solidFill>
                  <a:srgbClr val="000066"/>
                </a:solidFill>
                <a:latin typeface="+mj-lt"/>
              </a:rPr>
              <a:t>piu’</a:t>
            </a:r>
            <a:r>
              <a:rPr lang="it-IT" sz="1400" dirty="0" smtClean="0">
                <a:solidFill>
                  <a:srgbClr val="000066"/>
                </a:solidFill>
                <a:latin typeface="+mj-lt"/>
              </a:rPr>
              <a:t> organizzazioni all’interno di una stessa società o all’interno di </a:t>
            </a:r>
            <a:r>
              <a:rPr lang="it-IT" sz="1400" dirty="0" err="1" smtClean="0">
                <a:solidFill>
                  <a:srgbClr val="000066"/>
                </a:solidFill>
                <a:latin typeface="+mj-lt"/>
              </a:rPr>
              <a:t>piu’</a:t>
            </a:r>
            <a:r>
              <a:rPr lang="it-IT" sz="1400" dirty="0" smtClean="0">
                <a:solidFill>
                  <a:srgbClr val="000066"/>
                </a:solidFill>
                <a:latin typeface="+mj-lt"/>
              </a:rPr>
              <a:t> società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1857356" y="928670"/>
            <a:ext cx="65008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it-IT" b="1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Flexfield</a:t>
            </a:r>
            <a:r>
              <a:rPr lang="it-IT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Contabile,  Set </a:t>
            </a:r>
            <a:r>
              <a:rPr lang="it-IT" b="1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it-IT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b="1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Books</a:t>
            </a:r>
            <a:r>
              <a:rPr lang="it-IT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e </a:t>
            </a:r>
            <a:r>
              <a:rPr lang="it-IT" b="1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Multi-Organizzazione</a:t>
            </a:r>
            <a:endParaRPr lang="it-IT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it-IT" sz="1200">
                <a:solidFill>
                  <a:schemeClr val="accent2"/>
                </a:solidFill>
              </a:rPr>
              <a:t>Istituto Nazionale di Fisica Nucleare</a:t>
            </a: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714375" y="4857750"/>
            <a:ext cx="7956550" cy="159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295400" lvl="2" indent="-381000">
              <a:spcBef>
                <a:spcPct val="20000"/>
              </a:spcBef>
              <a:buFontTx/>
              <a:buBlip>
                <a:blip r:embed="rId3"/>
              </a:buBlip>
            </a:pPr>
            <a:endParaRPr lang="it-IT" sz="1600" dirty="0">
              <a:solidFill>
                <a:srgbClr val="000066"/>
              </a:solidFill>
            </a:endParaRPr>
          </a:p>
        </p:txBody>
      </p:sp>
      <p:sp>
        <p:nvSpPr>
          <p:cNvPr id="4102" name="Line 5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107" name="Rectangle 21"/>
          <p:cNvSpPr>
            <a:spLocks noChangeArrowheads="1"/>
          </p:cNvSpPr>
          <p:nvPr/>
        </p:nvSpPr>
        <p:spPr bwMode="auto">
          <a:xfrm>
            <a:off x="250825" y="6497638"/>
            <a:ext cx="345598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it-IT" sz="1000" dirty="0" smtClean="0">
                <a:solidFill>
                  <a:schemeClr val="accent2"/>
                </a:solidFill>
              </a:rPr>
              <a:t>ERP - impianto contabile</a:t>
            </a:r>
            <a:endParaRPr lang="it-IT" sz="1000" dirty="0">
              <a:solidFill>
                <a:schemeClr val="accent2"/>
              </a:solidFill>
            </a:endParaRP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>
          <a:xfrm>
            <a:off x="4214810" y="6500835"/>
            <a:ext cx="519130" cy="357166"/>
          </a:xfrm>
        </p:spPr>
        <p:txBody>
          <a:bodyPr/>
          <a:lstStyle/>
          <a:p>
            <a:pPr>
              <a:defRPr/>
            </a:pPr>
            <a:fld id="{94385699-2513-45F9-A647-4FB0C5D9D328}" type="slidenum">
              <a:rPr lang="it-IT" smtClean="0">
                <a:solidFill>
                  <a:srgbClr val="4BACB3"/>
                </a:solidFill>
              </a:rPr>
              <a:pPr>
                <a:defRPr/>
              </a:pPr>
              <a:t>3</a:t>
            </a:fld>
            <a:endParaRPr lang="it-IT" dirty="0">
              <a:solidFill>
                <a:srgbClr val="4BACB3"/>
              </a:solidFill>
            </a:endParaRPr>
          </a:p>
        </p:txBody>
      </p:sp>
      <p:graphicFrame>
        <p:nvGraphicFramePr>
          <p:cNvPr id="21" name="Group 8"/>
          <p:cNvGraphicFramePr>
            <a:graphicFrameLocks noGrp="1"/>
          </p:cNvGraphicFramePr>
          <p:nvPr/>
        </p:nvGraphicFramePr>
        <p:xfrm>
          <a:off x="515377" y="1685392"/>
          <a:ext cx="7925891" cy="493776"/>
        </p:xfrm>
        <a:graphic>
          <a:graphicData uri="http://schemas.openxmlformats.org/drawingml/2006/table">
            <a:tbl>
              <a:tblPr/>
              <a:tblGrid>
                <a:gridCol w="1398685"/>
                <a:gridCol w="1362824"/>
                <a:gridCol w="1273163"/>
                <a:gridCol w="1362824"/>
                <a:gridCol w="1309027"/>
                <a:gridCol w="1219368"/>
              </a:tblGrid>
              <a:tr h="48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Centro </a:t>
                      </a: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di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Responsabilità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Gruppo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collegato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Centro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di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costo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Esperimento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Sotto-voce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locale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EU-Tit-Cat </a:t>
                      </a: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Capitolo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1F2"/>
                    </a:solidFill>
                  </a:tcPr>
                </a:tc>
              </a:tr>
            </a:tbl>
          </a:graphicData>
        </a:graphic>
      </p:graphicFrame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515377" y="1291154"/>
            <a:ext cx="33636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000" b="1" dirty="0" err="1" smtClean="0">
                <a:solidFill>
                  <a:schemeClr val="accent1">
                    <a:lumMod val="9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Flexfield</a:t>
            </a:r>
            <a:r>
              <a:rPr lang="it-IT" sz="2000" b="1" dirty="0" smtClean="0">
                <a:solidFill>
                  <a:schemeClr val="accent1">
                    <a:lumMod val="9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Contabile</a:t>
            </a:r>
            <a:endParaRPr lang="it-IT" sz="2000" b="1" dirty="0">
              <a:solidFill>
                <a:schemeClr val="accent1">
                  <a:lumMod val="90000"/>
                </a:schemeClr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</p:txBody>
      </p:sp>
      <p:sp>
        <p:nvSpPr>
          <p:cNvPr id="27" name="Rectangle 4"/>
          <p:cNvSpPr txBox="1">
            <a:spLocks noChangeArrowheads="1"/>
          </p:cNvSpPr>
          <p:nvPr/>
        </p:nvSpPr>
        <p:spPr bwMode="auto">
          <a:xfrm>
            <a:off x="481510" y="3321581"/>
            <a:ext cx="7951290" cy="725486"/>
          </a:xfrm>
          <a:prstGeom prst="rect">
            <a:avLst/>
          </a:prstGeom>
          <a:noFill/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600" dirty="0" smtClean="0">
                <a:solidFill>
                  <a:srgbClr val="002060"/>
                </a:solidFill>
                <a:cs typeface="Arial" charset="0"/>
              </a:rPr>
              <a:t>Bilancio unico per INFN</a:t>
            </a:r>
          </a:p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600" dirty="0" smtClean="0">
                <a:solidFill>
                  <a:srgbClr val="002060"/>
                </a:solidFill>
                <a:cs typeface="Arial" charset="0"/>
              </a:rPr>
              <a:t>Regole contabili comuni a tutte le strutture</a:t>
            </a: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489977" y="2964391"/>
            <a:ext cx="274429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000" b="1" dirty="0" smtClean="0">
                <a:solidFill>
                  <a:schemeClr val="accent1">
                    <a:lumMod val="9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Unico Set </a:t>
            </a:r>
            <a:r>
              <a:rPr lang="it-IT" sz="2000" b="1" dirty="0" err="1" smtClean="0">
                <a:solidFill>
                  <a:schemeClr val="accent1">
                    <a:lumMod val="9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of</a:t>
            </a:r>
            <a:r>
              <a:rPr lang="it-IT" sz="2000" b="1" dirty="0" smtClean="0">
                <a:solidFill>
                  <a:schemeClr val="accent1">
                    <a:lumMod val="9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</a:t>
            </a:r>
            <a:r>
              <a:rPr lang="it-IT" sz="2000" b="1" dirty="0" err="1" smtClean="0">
                <a:solidFill>
                  <a:schemeClr val="accent1">
                    <a:lumMod val="9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Books</a:t>
            </a:r>
            <a:endParaRPr lang="it-IT" sz="2000" b="1" dirty="0">
              <a:solidFill>
                <a:schemeClr val="accent1">
                  <a:lumMod val="90000"/>
                </a:schemeClr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523843" y="4432844"/>
            <a:ext cx="421484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000" b="1" dirty="0" err="1" smtClean="0">
                <a:solidFill>
                  <a:schemeClr val="accent1">
                    <a:lumMod val="9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Multi-Organizzazione</a:t>
            </a:r>
            <a:endParaRPr lang="it-IT" sz="2000" b="1" dirty="0">
              <a:solidFill>
                <a:schemeClr val="accent1">
                  <a:lumMod val="90000"/>
                </a:schemeClr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</p:txBody>
      </p:sp>
      <p:sp>
        <p:nvSpPr>
          <p:cNvPr id="30" name="Rectangle 4"/>
          <p:cNvSpPr txBox="1">
            <a:spLocks noChangeArrowheads="1"/>
          </p:cNvSpPr>
          <p:nvPr/>
        </p:nvSpPr>
        <p:spPr bwMode="auto">
          <a:xfrm>
            <a:off x="523842" y="4781566"/>
            <a:ext cx="7959757" cy="1136634"/>
          </a:xfrm>
          <a:prstGeom prst="rect">
            <a:avLst/>
          </a:prstGeom>
          <a:noFill/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600" dirty="0" smtClean="0">
                <a:solidFill>
                  <a:srgbClr val="000066"/>
                </a:solidFill>
                <a:latin typeface="+mj-lt"/>
              </a:rPr>
              <a:t>Ogni sezione o laboratorio nazionale è un Centro di Responsabilità </a:t>
            </a:r>
          </a:p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600" dirty="0" smtClean="0">
                <a:solidFill>
                  <a:srgbClr val="000066"/>
                </a:solidFill>
                <a:latin typeface="+mj-lt"/>
              </a:rPr>
              <a:t>Gestione autonoma degli acquisti e delle spese</a:t>
            </a:r>
          </a:p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600" dirty="0" smtClean="0">
                <a:solidFill>
                  <a:srgbClr val="002060"/>
                </a:solidFill>
                <a:cs typeface="Arial" charset="0"/>
              </a:rPr>
              <a:t>Segregazione dati delle singole Strutture</a:t>
            </a:r>
          </a:p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600" dirty="0" smtClean="0">
                <a:solidFill>
                  <a:srgbClr val="002060"/>
                </a:solidFill>
                <a:cs typeface="Arial" charset="0"/>
              </a:rPr>
              <a:t>Consolidato sempre on-line, con opportune autorizzazioni</a:t>
            </a:r>
          </a:p>
          <a:p>
            <a:pPr lvl="0">
              <a:spcBef>
                <a:spcPts val="0"/>
              </a:spcBef>
            </a:pPr>
            <a:endParaRPr lang="it-IT" sz="1400" dirty="0" smtClean="0">
              <a:solidFill>
                <a:srgbClr val="000066"/>
              </a:solidFill>
              <a:latin typeface="+mj-lt"/>
            </a:endParaRPr>
          </a:p>
          <a:p>
            <a:pPr lvl="0">
              <a:spcBef>
                <a:spcPts val="0"/>
              </a:spcBef>
            </a:pPr>
            <a:endParaRPr lang="it-IT" sz="1400" dirty="0" smtClean="0">
              <a:solidFill>
                <a:srgbClr val="000066"/>
              </a:solidFill>
              <a:latin typeface="+mj-lt"/>
            </a:endParaRPr>
          </a:p>
        </p:txBody>
      </p:sp>
      <p:graphicFrame>
        <p:nvGraphicFramePr>
          <p:cNvPr id="20" name="Tabella 19"/>
          <p:cNvGraphicFramePr>
            <a:graphicFrameLocks noGrp="1"/>
          </p:cNvGraphicFramePr>
          <p:nvPr/>
        </p:nvGraphicFramePr>
        <p:xfrm>
          <a:off x="4555067" y="889000"/>
          <a:ext cx="1303866" cy="482075"/>
        </p:xfrm>
        <a:graphic>
          <a:graphicData uri="http://schemas.openxmlformats.org/drawingml/2006/table">
            <a:tbl>
              <a:tblPr/>
              <a:tblGrid>
                <a:gridCol w="1303866"/>
              </a:tblGrid>
              <a:tr h="48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Programmatico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FCC66">
                            <a:tint val="66000"/>
                            <a:satMod val="160000"/>
                          </a:srgbClr>
                        </a:gs>
                        <a:gs pos="50000">
                          <a:srgbClr val="FFCC66">
                            <a:tint val="44500"/>
                            <a:satMod val="160000"/>
                          </a:srgbClr>
                        </a:gs>
                        <a:gs pos="100000">
                          <a:srgbClr val="FFCC66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cxnSp>
        <p:nvCxnSpPr>
          <p:cNvPr id="24" name="Connettore 1 23"/>
          <p:cNvCxnSpPr/>
          <p:nvPr/>
        </p:nvCxnSpPr>
        <p:spPr bwMode="auto">
          <a:xfrm rot="16200000" flipH="1">
            <a:off x="5075765" y="1502831"/>
            <a:ext cx="287869" cy="84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66"/>
            </a:solidFill>
            <a:prstDash val="solid"/>
            <a:round/>
            <a:headEnd type="none" w="lg" len="lg"/>
            <a:tailEnd type="none" w="lg" len="lg"/>
          </a:ln>
          <a:effectLst/>
        </p:spPr>
      </p:cxnSp>
      <p:graphicFrame>
        <p:nvGraphicFramePr>
          <p:cNvPr id="40" name="Tabella 39"/>
          <p:cNvGraphicFramePr>
            <a:graphicFrameLocks noGrp="1"/>
          </p:cNvGraphicFramePr>
          <p:nvPr/>
        </p:nvGraphicFramePr>
        <p:xfrm>
          <a:off x="7281334" y="2438401"/>
          <a:ext cx="1159934" cy="482075"/>
        </p:xfrm>
        <a:graphic>
          <a:graphicData uri="http://schemas.openxmlformats.org/drawingml/2006/table">
            <a:tbl>
              <a:tblPr/>
              <a:tblGrid>
                <a:gridCol w="1159934"/>
              </a:tblGrid>
              <a:tr h="48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Conto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economico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FED3"/>
                    </a:solidFill>
                  </a:tcPr>
                </a:tc>
              </a:tr>
            </a:tbl>
          </a:graphicData>
        </a:graphic>
      </p:graphicFrame>
      <p:cxnSp>
        <p:nvCxnSpPr>
          <p:cNvPr id="41" name="Connettore 1 40"/>
          <p:cNvCxnSpPr/>
          <p:nvPr/>
        </p:nvCxnSpPr>
        <p:spPr bwMode="auto">
          <a:xfrm rot="16200000" flipH="1">
            <a:off x="7662332" y="2328334"/>
            <a:ext cx="296335" cy="84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66"/>
            </a:solidFill>
            <a:prstDash val="solid"/>
            <a:round/>
            <a:headEnd type="none" w="lg" len="lg"/>
            <a:tailEnd type="none" w="lg" len="lg"/>
          </a:ln>
          <a:effectLst/>
        </p:spPr>
      </p:cxn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0" y="0"/>
            <a:ext cx="9144000" cy="434934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0" y="0"/>
            <a:ext cx="63167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000" b="1" dirty="0" smtClean="0">
                <a:solidFill>
                  <a:srgbClr val="000066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Le scelte operate dall’istituto in materia contabile</a:t>
            </a:r>
            <a:endParaRPr lang="it-IT" sz="2000" b="1" dirty="0">
              <a:solidFill>
                <a:srgbClr val="000066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Connettore 4 71"/>
          <p:cNvCxnSpPr/>
          <p:nvPr/>
        </p:nvCxnSpPr>
        <p:spPr bwMode="auto">
          <a:xfrm flipV="1">
            <a:off x="3586149" y="3830643"/>
            <a:ext cx="2665449" cy="2117756"/>
          </a:xfrm>
          <a:prstGeom prst="bentConnector3">
            <a:avLst>
              <a:gd name="adj1" fmla="val 100116"/>
            </a:avLst>
          </a:prstGeom>
          <a:solidFill>
            <a:schemeClr val="accent1"/>
          </a:solidFill>
          <a:ln w="66675" cap="flat" cmpd="sng" algn="ctr">
            <a:solidFill>
              <a:srgbClr val="F5C9FF"/>
            </a:solidFill>
            <a:prstDash val="solid"/>
            <a:round/>
            <a:headEnd type="none" w="lg" len="lg"/>
            <a:tailEnd type="triangle"/>
          </a:ln>
          <a:effectLst/>
        </p:spPr>
      </p:cxnSp>
      <p:sp>
        <p:nvSpPr>
          <p:cNvPr id="39" name="Rectangle 20"/>
          <p:cNvSpPr>
            <a:spLocks noChangeArrowheads="1"/>
          </p:cNvSpPr>
          <p:nvPr/>
        </p:nvSpPr>
        <p:spPr bwMode="auto">
          <a:xfrm>
            <a:off x="0" y="0"/>
            <a:ext cx="9144000" cy="434934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66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it-IT" sz="1200">
                <a:solidFill>
                  <a:schemeClr val="accent2"/>
                </a:solidFill>
              </a:rPr>
              <a:t>Istituto Nazionale di Fisica Nucleare</a:t>
            </a:r>
          </a:p>
        </p:txBody>
      </p:sp>
      <p:sp>
        <p:nvSpPr>
          <p:cNvPr id="4102" name="Line 5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107" name="Rectangle 21"/>
          <p:cNvSpPr>
            <a:spLocks noChangeArrowheads="1"/>
          </p:cNvSpPr>
          <p:nvPr/>
        </p:nvSpPr>
        <p:spPr bwMode="auto">
          <a:xfrm>
            <a:off x="250825" y="6497638"/>
            <a:ext cx="345598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it-IT" sz="1000" dirty="0" smtClean="0">
                <a:solidFill>
                  <a:schemeClr val="accent2"/>
                </a:solidFill>
              </a:rPr>
              <a:t>ERP - impianto contabile</a:t>
            </a:r>
            <a:endParaRPr lang="it-IT" sz="1000" dirty="0">
              <a:solidFill>
                <a:schemeClr val="accent2"/>
              </a:solidFill>
            </a:endParaRP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2"/>
          </p:nvPr>
        </p:nvSpPr>
        <p:spPr>
          <a:xfrm>
            <a:off x="4214810" y="6500835"/>
            <a:ext cx="519130" cy="357166"/>
          </a:xfrm>
        </p:spPr>
        <p:txBody>
          <a:bodyPr/>
          <a:lstStyle/>
          <a:p>
            <a:pPr>
              <a:defRPr/>
            </a:pPr>
            <a:fld id="{94385699-2513-45F9-A647-4FB0C5D9D328}" type="slidenum">
              <a:rPr lang="it-IT" smtClean="0">
                <a:solidFill>
                  <a:srgbClr val="4BACB3"/>
                </a:solidFill>
              </a:rPr>
              <a:pPr>
                <a:defRPr/>
              </a:pPr>
              <a:t>4</a:t>
            </a:fld>
            <a:endParaRPr lang="it-IT" dirty="0">
              <a:solidFill>
                <a:srgbClr val="4BACB3"/>
              </a:solidFill>
            </a:endParaRPr>
          </a:p>
        </p:txBody>
      </p:sp>
      <p:graphicFrame>
        <p:nvGraphicFramePr>
          <p:cNvPr id="21" name="Group 8"/>
          <p:cNvGraphicFramePr>
            <a:graphicFrameLocks noGrp="1"/>
          </p:cNvGraphicFramePr>
          <p:nvPr/>
        </p:nvGraphicFramePr>
        <p:xfrm>
          <a:off x="519057" y="3282948"/>
          <a:ext cx="7925891" cy="493776"/>
        </p:xfrm>
        <a:graphic>
          <a:graphicData uri="http://schemas.openxmlformats.org/drawingml/2006/table">
            <a:tbl>
              <a:tblPr/>
              <a:tblGrid>
                <a:gridCol w="1398685"/>
                <a:gridCol w="1362824"/>
                <a:gridCol w="1273163"/>
                <a:gridCol w="1362824"/>
                <a:gridCol w="1309027"/>
                <a:gridCol w="1219368"/>
              </a:tblGrid>
              <a:tr h="48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Centro </a:t>
                      </a: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di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Responsabilità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Gruppo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collegato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Centro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di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costo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F1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Esperimento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FF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Sotto-voce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locale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EU-Tit-Cat </a:t>
                      </a: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Capitolo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1C1"/>
                    </a:solidFill>
                  </a:tcPr>
                </a:tc>
              </a:tr>
            </a:tbl>
          </a:graphicData>
        </a:graphic>
      </p:graphicFrame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4718052" y="0"/>
            <a:ext cx="336367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2000" b="1" dirty="0" err="1" smtClean="0">
                <a:solidFill>
                  <a:srgbClr val="000066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Flexfield</a:t>
            </a:r>
            <a:r>
              <a:rPr lang="it-IT" sz="2000" b="1" dirty="0" smtClean="0">
                <a:solidFill>
                  <a:srgbClr val="000066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Contabile</a:t>
            </a:r>
            <a:endParaRPr lang="it-IT" sz="2000" b="1" dirty="0">
              <a:solidFill>
                <a:srgbClr val="000066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</p:txBody>
      </p:sp>
      <p:sp>
        <p:nvSpPr>
          <p:cNvPr id="27" name="Rectangle 4"/>
          <p:cNvSpPr txBox="1">
            <a:spLocks noChangeArrowheads="1"/>
          </p:cNvSpPr>
          <p:nvPr/>
        </p:nvSpPr>
        <p:spPr bwMode="auto">
          <a:xfrm>
            <a:off x="218486" y="938176"/>
            <a:ext cx="2491351" cy="628662"/>
          </a:xfrm>
          <a:prstGeom prst="rect">
            <a:avLst/>
          </a:prstGeom>
          <a:noFill/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200" dirty="0" err="1" smtClean="0">
                <a:solidFill>
                  <a:srgbClr val="002060"/>
                </a:solidFill>
                <a:cs typeface="Arial" charset="0"/>
              </a:rPr>
              <a:t>Bari-Bologna-Cagliari-Etc</a:t>
            </a:r>
            <a:endParaRPr lang="it-IT" sz="1200" dirty="0" smtClean="0">
              <a:solidFill>
                <a:srgbClr val="002060"/>
              </a:solidFill>
              <a:cs typeface="Arial" charset="0"/>
            </a:endParaRPr>
          </a:p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200" dirty="0" smtClean="0">
                <a:solidFill>
                  <a:srgbClr val="002060"/>
                </a:solidFill>
                <a:cs typeface="Arial" charset="0"/>
              </a:rPr>
              <a:t> LNF-LNL-LNGS-LNS</a:t>
            </a:r>
          </a:p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200" dirty="0" err="1" smtClean="0">
                <a:solidFill>
                  <a:srgbClr val="002060"/>
                </a:solidFill>
                <a:cs typeface="Arial" charset="0"/>
              </a:rPr>
              <a:t>AC-Pres-Pers-FC</a:t>
            </a:r>
            <a:endParaRPr lang="it-IT" sz="1200" dirty="0" smtClean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190440" y="617499"/>
            <a:ext cx="26289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b="1" dirty="0" smtClean="0">
                <a:solidFill>
                  <a:srgbClr val="FFCC66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Centro di Responsabilità</a:t>
            </a:r>
            <a:endParaRPr lang="it-IT" sz="1600" b="1" dirty="0">
              <a:solidFill>
                <a:srgbClr val="FFCC66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3768714" y="507960"/>
            <a:ext cx="34322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b="1" dirty="0" smtClean="0">
                <a:solidFill>
                  <a:schemeClr val="accent1">
                    <a:lumMod val="9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Centro di costo</a:t>
            </a:r>
            <a:endParaRPr lang="it-IT" sz="1600" b="1" dirty="0">
              <a:solidFill>
                <a:schemeClr val="accent1">
                  <a:lumMod val="90000"/>
                </a:schemeClr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</p:txBody>
      </p:sp>
      <p:sp>
        <p:nvSpPr>
          <p:cNvPr id="30" name="Rectangle 4"/>
          <p:cNvSpPr txBox="1">
            <a:spLocks noChangeArrowheads="1"/>
          </p:cNvSpPr>
          <p:nvPr/>
        </p:nvSpPr>
        <p:spPr bwMode="auto">
          <a:xfrm>
            <a:off x="3768714" y="836578"/>
            <a:ext cx="3505247" cy="657233"/>
          </a:xfrm>
          <a:prstGeom prst="rect">
            <a:avLst/>
          </a:prstGeom>
          <a:noFill/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200" dirty="0" smtClean="0">
                <a:solidFill>
                  <a:srgbClr val="000066"/>
                </a:solidFill>
                <a:latin typeface="+mj-lt"/>
              </a:rPr>
              <a:t>Al momento “00000”</a:t>
            </a:r>
          </a:p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200" dirty="0" smtClean="0">
                <a:solidFill>
                  <a:srgbClr val="000066"/>
                </a:solidFill>
                <a:latin typeface="+mj-lt"/>
                <a:cs typeface="Arial" charset="0"/>
              </a:rPr>
              <a:t>In previsione: Linee scientifiche, progetti speciali e centri di costo indiretti</a:t>
            </a:r>
            <a:endParaRPr lang="it-IT" sz="1200" dirty="0" smtClean="0">
              <a:solidFill>
                <a:srgbClr val="002060"/>
              </a:solidFill>
              <a:cs typeface="Arial" charset="0"/>
            </a:endParaRPr>
          </a:p>
          <a:p>
            <a:pPr lvl="0">
              <a:spcBef>
                <a:spcPts val="0"/>
              </a:spcBef>
            </a:pPr>
            <a:endParaRPr lang="it-IT" sz="1400" dirty="0" smtClean="0">
              <a:solidFill>
                <a:srgbClr val="000066"/>
              </a:solidFill>
              <a:latin typeface="+mj-lt"/>
            </a:endParaRPr>
          </a:p>
          <a:p>
            <a:pPr lvl="0">
              <a:spcBef>
                <a:spcPts val="0"/>
              </a:spcBef>
            </a:pPr>
            <a:endParaRPr lang="it-IT" sz="1400" dirty="0" smtClean="0">
              <a:solidFill>
                <a:srgbClr val="000066"/>
              </a:solidFill>
              <a:latin typeface="+mj-lt"/>
            </a:endParaRPr>
          </a:p>
        </p:txBody>
      </p:sp>
      <p:graphicFrame>
        <p:nvGraphicFramePr>
          <p:cNvPr id="20" name="Tabella 19"/>
          <p:cNvGraphicFramePr>
            <a:graphicFrameLocks noGrp="1"/>
          </p:cNvGraphicFramePr>
          <p:nvPr/>
        </p:nvGraphicFramePr>
        <p:xfrm>
          <a:off x="4558747" y="2486556"/>
          <a:ext cx="1303866" cy="482075"/>
        </p:xfrm>
        <a:graphic>
          <a:graphicData uri="http://schemas.openxmlformats.org/drawingml/2006/table">
            <a:tbl>
              <a:tblPr/>
              <a:tblGrid>
                <a:gridCol w="1303866"/>
              </a:tblGrid>
              <a:tr h="48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Programmatico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FFCC66">
                            <a:tint val="66000"/>
                            <a:satMod val="160000"/>
                          </a:srgbClr>
                        </a:gs>
                        <a:gs pos="50000">
                          <a:srgbClr val="FFCC66">
                            <a:tint val="44500"/>
                            <a:satMod val="160000"/>
                          </a:srgbClr>
                        </a:gs>
                        <a:gs pos="100000">
                          <a:srgbClr val="FFCC66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cxnSp>
        <p:nvCxnSpPr>
          <p:cNvPr id="24" name="Connettore 1 23"/>
          <p:cNvCxnSpPr/>
          <p:nvPr/>
        </p:nvCxnSpPr>
        <p:spPr bwMode="auto">
          <a:xfrm rot="16200000" flipH="1">
            <a:off x="5079445" y="3100387"/>
            <a:ext cx="287869" cy="84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66"/>
            </a:solidFill>
            <a:prstDash val="solid"/>
            <a:round/>
            <a:headEnd type="none" w="lg" len="lg"/>
            <a:tailEnd type="none" w="lg" len="lg"/>
          </a:ln>
          <a:effectLst/>
        </p:spPr>
      </p:cxnSp>
      <p:graphicFrame>
        <p:nvGraphicFramePr>
          <p:cNvPr id="40" name="Tabella 39"/>
          <p:cNvGraphicFramePr>
            <a:graphicFrameLocks noGrp="1"/>
          </p:cNvGraphicFramePr>
          <p:nvPr/>
        </p:nvGraphicFramePr>
        <p:xfrm>
          <a:off x="7285014" y="4035957"/>
          <a:ext cx="1159934" cy="482075"/>
        </p:xfrm>
        <a:graphic>
          <a:graphicData uri="http://schemas.openxmlformats.org/drawingml/2006/table">
            <a:tbl>
              <a:tblPr/>
              <a:tblGrid>
                <a:gridCol w="1159934"/>
              </a:tblGrid>
              <a:tr h="482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Conto</a:t>
                      </a: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2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economico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33"/>
                    </a:solidFill>
                  </a:tcPr>
                </a:tc>
              </a:tr>
            </a:tbl>
          </a:graphicData>
        </a:graphic>
      </p:graphicFrame>
      <p:cxnSp>
        <p:nvCxnSpPr>
          <p:cNvPr id="41" name="Connettore 1 40"/>
          <p:cNvCxnSpPr/>
          <p:nvPr/>
        </p:nvCxnSpPr>
        <p:spPr bwMode="auto">
          <a:xfrm rot="5400000">
            <a:off x="7690102" y="3900258"/>
            <a:ext cx="238146" cy="15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66"/>
            </a:solidFill>
            <a:prstDash val="solid"/>
            <a:round/>
            <a:headEnd type="none" w="lg" len="lg"/>
            <a:tailEnd type="none" w="lg" len="lg"/>
          </a:ln>
          <a:effectLst/>
        </p:spPr>
      </p:cxnSp>
      <p:sp>
        <p:nvSpPr>
          <p:cNvPr id="18" name="Rectangle 4"/>
          <p:cNvSpPr txBox="1">
            <a:spLocks noChangeArrowheads="1"/>
          </p:cNvSpPr>
          <p:nvPr/>
        </p:nvSpPr>
        <p:spPr bwMode="auto">
          <a:xfrm>
            <a:off x="839207" y="2216131"/>
            <a:ext cx="2819967" cy="300044"/>
          </a:xfrm>
          <a:prstGeom prst="rect">
            <a:avLst/>
          </a:prstGeom>
          <a:noFill/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200" dirty="0" err="1" smtClean="0">
                <a:solidFill>
                  <a:srgbClr val="002060"/>
                </a:solidFill>
                <a:cs typeface="Arial" charset="0"/>
              </a:rPr>
              <a:t>Salerno-Cosenza-Trento-ecc</a:t>
            </a:r>
            <a:r>
              <a:rPr lang="it-IT" sz="1400" dirty="0" smtClean="0">
                <a:solidFill>
                  <a:srgbClr val="002060"/>
                </a:solidFill>
                <a:cs typeface="Arial" charset="0"/>
              </a:rPr>
              <a:t>.</a:t>
            </a: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847674" y="1895454"/>
            <a:ext cx="21907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Gruppi collegati</a:t>
            </a:r>
            <a:endParaRPr lang="it-IT" sz="1600" b="1" dirty="0">
              <a:solidFill>
                <a:schemeClr val="accent6">
                  <a:lumMod val="20000"/>
                  <a:lumOff val="80000"/>
                </a:schemeClr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409518" y="4122747"/>
            <a:ext cx="266544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b="1" dirty="0" smtClean="0">
                <a:solidFill>
                  <a:srgbClr val="97FFCB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Esperimento</a:t>
            </a:r>
            <a:endParaRPr lang="it-IT" sz="1600" b="1" dirty="0">
              <a:solidFill>
                <a:srgbClr val="97FFCB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</p:txBody>
      </p:sp>
      <p:sp>
        <p:nvSpPr>
          <p:cNvPr id="31" name="Rectangle 4"/>
          <p:cNvSpPr txBox="1">
            <a:spLocks noChangeArrowheads="1"/>
          </p:cNvSpPr>
          <p:nvPr/>
        </p:nvSpPr>
        <p:spPr bwMode="auto">
          <a:xfrm>
            <a:off x="409519" y="4434957"/>
            <a:ext cx="2884526" cy="454564"/>
          </a:xfrm>
          <a:prstGeom prst="rect">
            <a:avLst/>
          </a:prstGeom>
          <a:noFill/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200" dirty="0" smtClean="0">
                <a:solidFill>
                  <a:srgbClr val="000066"/>
                </a:solidFill>
                <a:latin typeface="+mj-lt"/>
              </a:rPr>
              <a:t>Attività di ricerca</a:t>
            </a:r>
          </a:p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200" dirty="0" smtClean="0">
                <a:solidFill>
                  <a:srgbClr val="000066"/>
                </a:solidFill>
                <a:latin typeface="+mj-lt"/>
                <a:cs typeface="Arial" charset="0"/>
              </a:rPr>
              <a:t>Servizi </a:t>
            </a:r>
            <a:r>
              <a:rPr lang="it-IT" sz="1200" dirty="0" err="1" smtClean="0">
                <a:solidFill>
                  <a:srgbClr val="000066"/>
                </a:solidFill>
                <a:latin typeface="+mj-lt"/>
                <a:cs typeface="Arial" charset="0"/>
              </a:rPr>
              <a:t>amm.-tecnici-scientifici</a:t>
            </a:r>
            <a:endParaRPr lang="it-IT" sz="1200" dirty="0" smtClean="0">
              <a:solidFill>
                <a:srgbClr val="000066"/>
              </a:solidFill>
              <a:latin typeface="+mj-lt"/>
            </a:endParaRPr>
          </a:p>
          <a:p>
            <a:pPr lvl="0">
              <a:spcBef>
                <a:spcPts val="0"/>
              </a:spcBef>
            </a:pPr>
            <a:endParaRPr lang="it-IT" sz="1400" dirty="0" smtClean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1066752" y="5364189"/>
            <a:ext cx="18256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b="1" dirty="0" smtClean="0">
                <a:solidFill>
                  <a:srgbClr val="F5C9FF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Sotto-voce</a:t>
            </a:r>
            <a:endParaRPr lang="it-IT" sz="1600" b="1" dirty="0">
              <a:solidFill>
                <a:srgbClr val="F5C9F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</p:txBody>
      </p:sp>
      <p:sp>
        <p:nvSpPr>
          <p:cNvPr id="33" name="Rectangle 4"/>
          <p:cNvSpPr txBox="1">
            <a:spLocks noChangeArrowheads="1"/>
          </p:cNvSpPr>
          <p:nvPr/>
        </p:nvSpPr>
        <p:spPr bwMode="auto">
          <a:xfrm>
            <a:off x="1103265" y="5676397"/>
            <a:ext cx="2446371" cy="454565"/>
          </a:xfrm>
          <a:prstGeom prst="rect">
            <a:avLst/>
          </a:prstGeom>
          <a:noFill/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200" dirty="0" smtClean="0">
                <a:solidFill>
                  <a:srgbClr val="000066"/>
                </a:solidFill>
                <a:latin typeface="+mj-lt"/>
              </a:rPr>
              <a:t>Ripartizioni locali di esperimenti o servizi</a:t>
            </a:r>
          </a:p>
          <a:p>
            <a:pPr lvl="0">
              <a:spcBef>
                <a:spcPts val="0"/>
              </a:spcBef>
            </a:pPr>
            <a:endParaRPr lang="it-IT" sz="1400" dirty="0" smtClean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3841740" y="4195773"/>
            <a:ext cx="18256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b="1" dirty="0" smtClean="0">
                <a:solidFill>
                  <a:srgbClr val="FFC1C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Capitolo</a:t>
            </a:r>
            <a:endParaRPr lang="it-IT" sz="1600" b="1" dirty="0">
              <a:solidFill>
                <a:srgbClr val="FFC1C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</p:txBody>
      </p:sp>
      <p:sp>
        <p:nvSpPr>
          <p:cNvPr id="36" name="Rectangle 4"/>
          <p:cNvSpPr txBox="1">
            <a:spLocks noChangeArrowheads="1"/>
          </p:cNvSpPr>
          <p:nvPr/>
        </p:nvSpPr>
        <p:spPr bwMode="auto">
          <a:xfrm>
            <a:off x="6507190" y="5437216"/>
            <a:ext cx="2300318" cy="511182"/>
          </a:xfrm>
          <a:prstGeom prst="rect">
            <a:avLst/>
          </a:prstGeom>
          <a:noFill/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200" dirty="0" smtClean="0">
                <a:solidFill>
                  <a:srgbClr val="000066"/>
                </a:solidFill>
                <a:latin typeface="+mj-lt"/>
              </a:rPr>
              <a:t>IV direttiva CEE)</a:t>
            </a:r>
          </a:p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200" dirty="0" smtClean="0">
                <a:solidFill>
                  <a:srgbClr val="000066"/>
                </a:solidFill>
                <a:latin typeface="+mj-lt"/>
                <a:cs typeface="Arial" charset="0"/>
              </a:rPr>
              <a:t>Mappatura 1-N</a:t>
            </a:r>
            <a:endParaRPr lang="it-IT" sz="1200" dirty="0" smtClean="0">
              <a:solidFill>
                <a:srgbClr val="000066"/>
              </a:solidFill>
              <a:latin typeface="+mj-lt"/>
            </a:endParaRPr>
          </a:p>
          <a:p>
            <a:pPr lvl="0">
              <a:spcBef>
                <a:spcPts val="0"/>
              </a:spcBef>
            </a:pPr>
            <a:endParaRPr lang="it-IT" sz="1400" dirty="0" smtClean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37" name="Rectangle 4"/>
          <p:cNvSpPr txBox="1">
            <a:spLocks noChangeArrowheads="1"/>
          </p:cNvSpPr>
          <p:nvPr/>
        </p:nvSpPr>
        <p:spPr bwMode="auto">
          <a:xfrm>
            <a:off x="6133591" y="1887514"/>
            <a:ext cx="2888341" cy="1139844"/>
          </a:xfrm>
          <a:prstGeom prst="rect">
            <a:avLst/>
          </a:prstGeom>
          <a:noFill/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200" dirty="0" smtClean="0">
                <a:solidFill>
                  <a:srgbClr val="002060"/>
                </a:solidFill>
                <a:cs typeface="Arial" charset="0"/>
              </a:rPr>
              <a:t>Funzionamento</a:t>
            </a:r>
          </a:p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200" dirty="0" err="1" smtClean="0">
                <a:solidFill>
                  <a:srgbClr val="002060"/>
                </a:solidFill>
                <a:cs typeface="Arial" charset="0"/>
              </a:rPr>
              <a:t>Attrezz</a:t>
            </a:r>
            <a:r>
              <a:rPr lang="it-IT" sz="1200" dirty="0" smtClean="0">
                <a:solidFill>
                  <a:srgbClr val="002060"/>
                </a:solidFill>
                <a:cs typeface="Arial" charset="0"/>
              </a:rPr>
              <a:t>. e Servizi</a:t>
            </a:r>
          </a:p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200" dirty="0" smtClean="0">
                <a:solidFill>
                  <a:srgbClr val="002060"/>
                </a:solidFill>
                <a:cs typeface="Arial" charset="0"/>
              </a:rPr>
              <a:t>Ricerca Linea 1</a:t>
            </a:r>
          </a:p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200" dirty="0" smtClean="0">
                <a:solidFill>
                  <a:srgbClr val="002060"/>
                </a:solidFill>
                <a:cs typeface="Arial" charset="0"/>
              </a:rPr>
              <a:t>Ricerca Linea 2</a:t>
            </a:r>
          </a:p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200" dirty="0" smtClean="0">
                <a:solidFill>
                  <a:srgbClr val="002060"/>
                </a:solidFill>
                <a:cs typeface="Arial" charset="0"/>
              </a:rPr>
              <a:t>ecc.</a:t>
            </a: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6142059" y="1530324"/>
            <a:ext cx="284801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b="1" dirty="0" smtClean="0">
                <a:solidFill>
                  <a:srgbClr val="B7FFFF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Programmatico</a:t>
            </a:r>
            <a:endParaRPr lang="it-IT" sz="1600" b="1" dirty="0">
              <a:solidFill>
                <a:srgbClr val="B7FFF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6507189" y="5145111"/>
            <a:ext cx="23003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00" b="1" dirty="0" smtClean="0">
                <a:solidFill>
                  <a:srgbClr val="99FF33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Conto economico</a:t>
            </a:r>
            <a:endParaRPr lang="it-IT" sz="1600" b="1" dirty="0">
              <a:solidFill>
                <a:srgbClr val="99FF33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</p:txBody>
      </p:sp>
      <p:sp>
        <p:nvSpPr>
          <p:cNvPr id="43" name="Rectangle 4"/>
          <p:cNvSpPr txBox="1">
            <a:spLocks noChangeArrowheads="1"/>
          </p:cNvSpPr>
          <p:nvPr/>
        </p:nvSpPr>
        <p:spPr bwMode="auto">
          <a:xfrm>
            <a:off x="3848089" y="4514330"/>
            <a:ext cx="2184431" cy="1032424"/>
          </a:xfrm>
          <a:prstGeom prst="rect">
            <a:avLst/>
          </a:prstGeom>
          <a:noFill/>
          <a:ln w="19050">
            <a:solidFill>
              <a:srgbClr val="00006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200" dirty="0" smtClean="0">
                <a:solidFill>
                  <a:srgbClr val="000066"/>
                </a:solidFill>
                <a:latin typeface="+mj-lt"/>
              </a:rPr>
              <a:t>EU (Entrata-Uscita)</a:t>
            </a:r>
          </a:p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200" dirty="0" smtClean="0">
                <a:solidFill>
                  <a:srgbClr val="000066"/>
                </a:solidFill>
                <a:latin typeface="+mj-lt"/>
                <a:cs typeface="Arial" charset="0"/>
              </a:rPr>
              <a:t>Titolo</a:t>
            </a:r>
          </a:p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200" dirty="0" smtClean="0">
                <a:solidFill>
                  <a:srgbClr val="000066"/>
                </a:solidFill>
                <a:latin typeface="+mj-lt"/>
                <a:cs typeface="Arial" charset="0"/>
              </a:rPr>
              <a:t>Categoria</a:t>
            </a:r>
          </a:p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200" dirty="0" smtClean="0">
                <a:solidFill>
                  <a:srgbClr val="000066"/>
                </a:solidFill>
                <a:latin typeface="+mj-lt"/>
                <a:cs typeface="Arial" charset="0"/>
              </a:rPr>
              <a:t>SIOPE</a:t>
            </a:r>
          </a:p>
          <a:p>
            <a:pPr marL="571500" lvl="1" indent="-342900" defTabSz="228600">
              <a:spcBef>
                <a:spcPts val="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it-IT" sz="1200" dirty="0" smtClean="0">
                <a:solidFill>
                  <a:srgbClr val="000066"/>
                </a:solidFill>
                <a:latin typeface="+mj-lt"/>
                <a:cs typeface="Arial" charset="0"/>
              </a:rPr>
              <a:t>Sottoconto INFN</a:t>
            </a:r>
            <a:endParaRPr lang="it-IT" sz="1200" dirty="0" smtClean="0">
              <a:solidFill>
                <a:srgbClr val="002060"/>
              </a:solidFill>
              <a:cs typeface="Arial" charset="0"/>
            </a:endParaRPr>
          </a:p>
          <a:p>
            <a:pPr lvl="0">
              <a:spcBef>
                <a:spcPts val="0"/>
              </a:spcBef>
            </a:pPr>
            <a:endParaRPr lang="it-IT" sz="1400" dirty="0" smtClean="0">
              <a:solidFill>
                <a:srgbClr val="000066"/>
              </a:solidFill>
              <a:latin typeface="+mj-lt"/>
            </a:endParaRPr>
          </a:p>
          <a:p>
            <a:pPr lvl="0">
              <a:spcBef>
                <a:spcPts val="0"/>
              </a:spcBef>
            </a:pPr>
            <a:endParaRPr lang="it-IT" sz="1400" dirty="0" smtClean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45" name="Freccia in giù 44"/>
          <p:cNvSpPr/>
          <p:nvPr/>
        </p:nvSpPr>
        <p:spPr bwMode="auto">
          <a:xfrm>
            <a:off x="2490760" y="2589201"/>
            <a:ext cx="219078" cy="547695"/>
          </a:xfrm>
          <a:prstGeom prst="downArrow">
            <a:avLst>
              <a:gd name="adj1" fmla="val 50000"/>
              <a:gd name="adj2" fmla="val 79036"/>
            </a:avLst>
          </a:prstGeom>
          <a:solidFill>
            <a:srgbClr val="F5C9FF"/>
          </a:solidFill>
          <a:ln w="28575" cap="flat" cmpd="sng" algn="ctr">
            <a:solidFill>
              <a:schemeClr val="bg1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Freccia in giù 45"/>
          <p:cNvSpPr/>
          <p:nvPr/>
        </p:nvSpPr>
        <p:spPr bwMode="auto">
          <a:xfrm>
            <a:off x="519057" y="1712889"/>
            <a:ext cx="219078" cy="1497033"/>
          </a:xfrm>
          <a:prstGeom prst="downArrow">
            <a:avLst>
              <a:gd name="adj1" fmla="val 50000"/>
              <a:gd name="adj2" fmla="val 79036"/>
            </a:avLst>
          </a:prstGeom>
          <a:solidFill>
            <a:srgbClr val="FFCC66"/>
          </a:solidFill>
          <a:ln w="28575" cap="flat" cmpd="sng" algn="ctr">
            <a:solidFill>
              <a:schemeClr val="bg1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Freccia in giù 46"/>
          <p:cNvSpPr/>
          <p:nvPr/>
        </p:nvSpPr>
        <p:spPr bwMode="auto">
          <a:xfrm>
            <a:off x="4170357" y="1603350"/>
            <a:ext cx="219078" cy="1643085"/>
          </a:xfrm>
          <a:prstGeom prst="downArrow">
            <a:avLst>
              <a:gd name="adj1" fmla="val 50000"/>
              <a:gd name="adj2" fmla="val 79036"/>
            </a:avLst>
          </a:prstGeom>
          <a:solidFill>
            <a:schemeClr val="accent1">
              <a:lumMod val="90000"/>
            </a:schemeClr>
          </a:solidFill>
          <a:ln w="28575" cap="flat" cmpd="sng" algn="ctr">
            <a:solidFill>
              <a:schemeClr val="bg1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Freccia curva 47"/>
          <p:cNvSpPr/>
          <p:nvPr/>
        </p:nvSpPr>
        <p:spPr bwMode="auto">
          <a:xfrm rot="16200000" flipH="1">
            <a:off x="5247492" y="1475556"/>
            <a:ext cx="730260" cy="1204929"/>
          </a:xfrm>
          <a:prstGeom prst="bentArrow">
            <a:avLst>
              <a:gd name="adj1" fmla="val 15102"/>
              <a:gd name="adj2" fmla="val 14302"/>
              <a:gd name="adj3" fmla="val 21811"/>
              <a:gd name="adj4" fmla="val 43750"/>
            </a:avLst>
          </a:prstGeom>
          <a:solidFill>
            <a:srgbClr val="B7FFFF"/>
          </a:solidFill>
          <a:ln w="28575" cap="flat" cmpd="sng" algn="ctr">
            <a:solidFill>
              <a:schemeClr val="bg1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5" name="Connettore 4 54"/>
          <p:cNvCxnSpPr/>
          <p:nvPr/>
        </p:nvCxnSpPr>
        <p:spPr bwMode="auto">
          <a:xfrm flipV="1">
            <a:off x="6032520" y="3611566"/>
            <a:ext cx="2446371" cy="1277954"/>
          </a:xfrm>
          <a:prstGeom prst="bentConnector3">
            <a:avLst>
              <a:gd name="adj1" fmla="val 112404"/>
            </a:avLst>
          </a:prstGeom>
          <a:solidFill>
            <a:schemeClr val="accent1"/>
          </a:solidFill>
          <a:ln w="66675" cap="flat" cmpd="sng" algn="ctr">
            <a:solidFill>
              <a:srgbClr val="FFC1C1"/>
            </a:solidFill>
            <a:prstDash val="solid"/>
            <a:round/>
            <a:headEnd type="none" w="lg" len="lg"/>
            <a:tailEnd type="triangle"/>
          </a:ln>
          <a:effectLst/>
        </p:spPr>
      </p:cxnSp>
      <p:sp>
        <p:nvSpPr>
          <p:cNvPr id="52" name="Freccia in giù 51"/>
          <p:cNvSpPr/>
          <p:nvPr/>
        </p:nvSpPr>
        <p:spPr bwMode="auto">
          <a:xfrm rot="10800000">
            <a:off x="7639092" y="4560902"/>
            <a:ext cx="219078" cy="657234"/>
          </a:xfrm>
          <a:prstGeom prst="downArrow">
            <a:avLst>
              <a:gd name="adj1" fmla="val 50000"/>
              <a:gd name="adj2" fmla="val 79036"/>
            </a:avLst>
          </a:prstGeom>
          <a:solidFill>
            <a:srgbClr val="99FF33"/>
          </a:solidFill>
          <a:ln w="28575" cap="flat" cmpd="sng" algn="ctr">
            <a:solidFill>
              <a:schemeClr val="bg1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0" name="Connettore 4 89"/>
          <p:cNvCxnSpPr/>
          <p:nvPr/>
        </p:nvCxnSpPr>
        <p:spPr bwMode="auto">
          <a:xfrm flipV="1">
            <a:off x="2016090" y="3794130"/>
            <a:ext cx="3176631" cy="365133"/>
          </a:xfrm>
          <a:prstGeom prst="bentConnector3">
            <a:avLst>
              <a:gd name="adj1" fmla="val 99811"/>
            </a:avLst>
          </a:prstGeom>
          <a:solidFill>
            <a:schemeClr val="accent1"/>
          </a:solidFill>
          <a:ln w="66675" cap="flat" cmpd="sng" algn="ctr">
            <a:solidFill>
              <a:srgbClr val="99FFCC"/>
            </a:solidFill>
            <a:prstDash val="solid"/>
            <a:round/>
            <a:headEnd type="none" w="lg" len="lg"/>
            <a:tailEnd type="triangle"/>
          </a:ln>
          <a:effectLst/>
        </p:spPr>
      </p:cxnSp>
      <p:cxnSp>
        <p:nvCxnSpPr>
          <p:cNvPr id="96" name="Connettore 1 95"/>
          <p:cNvCxnSpPr/>
          <p:nvPr/>
        </p:nvCxnSpPr>
        <p:spPr bwMode="auto">
          <a:xfrm rot="5400000">
            <a:off x="1925601" y="4286262"/>
            <a:ext cx="255591" cy="1588"/>
          </a:xfrm>
          <a:prstGeom prst="line">
            <a:avLst/>
          </a:prstGeom>
          <a:solidFill>
            <a:schemeClr val="accent1"/>
          </a:solidFill>
          <a:ln w="66675" cap="flat" cmpd="sng" algn="ctr">
            <a:solidFill>
              <a:srgbClr val="99FFCC"/>
            </a:solidFill>
            <a:prstDash val="solid"/>
            <a:round/>
            <a:headEnd type="none" w="lg" len="lg"/>
            <a:tailEnd type="non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 descr="Picture 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737360"/>
            <a:ext cx="4653280" cy="3901440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336492" y="215856"/>
            <a:ext cx="369684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2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Setup</a:t>
            </a:r>
            <a:r>
              <a:rPr lang="it-IT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livelli </a:t>
            </a:r>
            <a:r>
              <a:rPr lang="it-IT" sz="28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ROSSO</a:t>
            </a:r>
            <a:endParaRPr lang="it-IT" sz="28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Ovale 5"/>
          <p:cNvSpPr/>
          <p:nvPr/>
        </p:nvSpPr>
        <p:spPr bwMode="auto">
          <a:xfrm>
            <a:off x="2851140" y="3886200"/>
            <a:ext cx="730260" cy="1219200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4937130" y="1712889"/>
            <a:ext cx="3797351" cy="4491099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>
            <a:innerShdw blurRad="63500" dist="50800" dir="2700000">
              <a:schemeClr val="accent2">
                <a:alpha val="62000"/>
              </a:scheme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it-IT" sz="1600" kern="0" dirty="0" smtClean="0">
              <a:solidFill>
                <a:srgbClr val="000066"/>
              </a:solidFill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it-IT" sz="1600" kern="0" dirty="0" smtClean="0">
                <a:solidFill>
                  <a:srgbClr val="000066"/>
                </a:solidFill>
                <a:latin typeface="+mn-lt"/>
              </a:rPr>
              <a:t>La definizione sarà affidata al centro, le strutture non possono definire i livelli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it-IT" sz="1600" kern="0" dirty="0" smtClean="0">
              <a:solidFill>
                <a:srgbClr val="000066"/>
              </a:solidFill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it-IT" sz="1600" kern="0" dirty="0" smtClean="0">
                <a:solidFill>
                  <a:srgbClr val="000066"/>
                </a:solidFill>
                <a:latin typeface="+mn-lt"/>
              </a:rPr>
              <a:t>TIPO: indica se il messaggio e’ di avvertimento </a:t>
            </a:r>
            <a:r>
              <a:rPr lang="it-IT" sz="1600" b="1" kern="0" dirty="0" err="1" smtClean="0">
                <a:solidFill>
                  <a:srgbClr val="000066"/>
                </a:solidFill>
                <a:latin typeface="+mn-lt"/>
              </a:rPr>
              <a:t>Warning</a:t>
            </a:r>
            <a:r>
              <a:rPr lang="it-IT" sz="1600" kern="0" dirty="0" smtClean="0">
                <a:solidFill>
                  <a:srgbClr val="000066"/>
                </a:solidFill>
                <a:latin typeface="+mn-lt"/>
              </a:rPr>
              <a:t> (e quindi superabile) oppure se e’ bloccante </a:t>
            </a:r>
            <a:r>
              <a:rPr lang="it-IT" sz="1600" b="1" kern="0" dirty="0" err="1" smtClean="0">
                <a:solidFill>
                  <a:srgbClr val="000066"/>
                </a:solidFill>
                <a:latin typeface="+mn-lt"/>
              </a:rPr>
              <a:t>Halt</a:t>
            </a:r>
            <a:r>
              <a:rPr lang="it-IT" sz="1600" kern="0" dirty="0" smtClean="0">
                <a:solidFill>
                  <a:srgbClr val="000066"/>
                </a:solidFill>
                <a:latin typeface="+mn-lt"/>
              </a:rPr>
              <a:t>. Nell’ipotesi del blocco non sarà possibile impegnare senza la relativa copertura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it-IT" sz="1600" kern="0" dirty="0" smtClean="0">
              <a:solidFill>
                <a:srgbClr val="000066"/>
              </a:solidFill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it-IT" sz="1600" kern="0" dirty="0" smtClean="0">
                <a:solidFill>
                  <a:srgbClr val="000066"/>
                </a:solidFill>
                <a:latin typeface="+mn-lt"/>
              </a:rPr>
              <a:t>Ordine: indica la sequenza da rispettare nella ricerca della disponibilità  (</a:t>
            </a:r>
            <a:r>
              <a:rPr lang="it-IT" sz="1600" kern="0" dirty="0" err="1" smtClean="0">
                <a:solidFill>
                  <a:srgbClr val="000066"/>
                </a:solidFill>
                <a:latin typeface="+mn-lt"/>
              </a:rPr>
              <a:t>categoria-capitolo-esperimento-ecc</a:t>
            </a:r>
            <a:r>
              <a:rPr lang="it-IT" sz="1600" kern="0" dirty="0" smtClean="0">
                <a:solidFill>
                  <a:srgbClr val="000066"/>
                </a:solidFill>
                <a:latin typeface="+mn-lt"/>
              </a:rPr>
              <a:t>)</a:t>
            </a:r>
          </a:p>
        </p:txBody>
      </p:sp>
      <p:sp>
        <p:nvSpPr>
          <p:cNvPr id="9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4" name="Rettangolo 13"/>
          <p:cNvSpPr/>
          <p:nvPr/>
        </p:nvSpPr>
        <p:spPr>
          <a:xfrm>
            <a:off x="3001941" y="800064"/>
            <a:ext cx="569602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600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abic Typesetting" pitchFamily="66" charset="-78"/>
              </a:rPr>
              <a:t>Segmento (o sottoinsieme) della chiave contabile da tener sottocontrollo ai fini della disponibilità (copertura impegno)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 descr="Picture 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737360"/>
            <a:ext cx="4653280" cy="3901440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336492" y="215856"/>
            <a:ext cx="369684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2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Setup</a:t>
            </a:r>
            <a:r>
              <a:rPr lang="it-IT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livelli </a:t>
            </a:r>
            <a:r>
              <a:rPr lang="it-IT" sz="28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ROSSO</a:t>
            </a:r>
            <a:endParaRPr lang="it-IT" sz="28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Ovale 5"/>
          <p:cNvSpPr/>
          <p:nvPr/>
        </p:nvSpPr>
        <p:spPr bwMode="auto">
          <a:xfrm>
            <a:off x="2851140" y="3886200"/>
            <a:ext cx="730260" cy="1219200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triangle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194249" y="1789089"/>
            <a:ext cx="3797351" cy="2630511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>
            <a:innerShdw blurRad="63500" dist="50800" dir="2700000">
              <a:schemeClr val="accent2">
                <a:alpha val="62000"/>
              </a:scheme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it-IT" sz="1600" kern="0" dirty="0" smtClean="0">
              <a:solidFill>
                <a:srgbClr val="000066"/>
              </a:solidFill>
              <a:latin typeface="+mn-lt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it-IT" sz="2400" kern="0" dirty="0" smtClean="0">
                <a:solidFill>
                  <a:srgbClr val="000066"/>
                </a:solidFill>
                <a:latin typeface="+mn-lt"/>
              </a:rPr>
              <a:t>Livelli</a:t>
            </a:r>
          </a:p>
          <a:p>
            <a:pPr marL="342900" indent="-342900">
              <a:spcBef>
                <a:spcPts val="0"/>
              </a:spcBef>
              <a:buFont typeface="Wingdings" pitchFamily="2" charset="2"/>
              <a:buChar char="§"/>
              <a:defRPr/>
            </a:pPr>
            <a:r>
              <a:rPr lang="it-IT" sz="1600" kern="0" dirty="0" smtClean="0">
                <a:solidFill>
                  <a:srgbClr val="000066"/>
                </a:solidFill>
              </a:rPr>
              <a:t>Capitolo della struttura </a:t>
            </a:r>
            <a:r>
              <a:rPr lang="it-IT" sz="1600" kern="0" dirty="0" err="1" smtClean="0">
                <a:solidFill>
                  <a:srgbClr val="000066"/>
                </a:solidFill>
              </a:rPr>
              <a:t>H</a:t>
            </a:r>
            <a:r>
              <a:rPr lang="it-IT" sz="1600" kern="0" dirty="0" smtClean="0">
                <a:solidFill>
                  <a:srgbClr val="000066"/>
                </a:solidFill>
              </a:rPr>
              <a:t> </a:t>
            </a:r>
            <a:r>
              <a:rPr lang="it-IT" sz="1600" kern="0" dirty="0" err="1" smtClean="0">
                <a:solidFill>
                  <a:srgbClr val="000066"/>
                </a:solidFill>
              </a:rPr>
              <a:t>1</a:t>
            </a:r>
            <a:endParaRPr lang="it-IT" sz="1600" kern="0" dirty="0" smtClean="0">
              <a:solidFill>
                <a:srgbClr val="000066"/>
              </a:solidFill>
              <a:latin typeface="+mn-lt"/>
            </a:endParaRPr>
          </a:p>
          <a:p>
            <a:pPr marL="342900" indent="-342900">
              <a:spcBef>
                <a:spcPts val="0"/>
              </a:spcBef>
              <a:buFont typeface="Wingdings" pitchFamily="2" charset="2"/>
              <a:buChar char="§"/>
              <a:defRPr/>
            </a:pPr>
            <a:r>
              <a:rPr lang="it-IT" sz="1600" kern="0" dirty="0" smtClean="0">
                <a:solidFill>
                  <a:srgbClr val="000066"/>
                </a:solidFill>
              </a:rPr>
              <a:t>Dettaglio (chiave contabile) </a:t>
            </a:r>
            <a:r>
              <a:rPr lang="it-IT" sz="1600" kern="0" dirty="0" err="1" smtClean="0">
                <a:solidFill>
                  <a:srgbClr val="000066"/>
                </a:solidFill>
              </a:rPr>
              <a:t>W</a:t>
            </a:r>
            <a:r>
              <a:rPr lang="it-IT" sz="1600" kern="0" dirty="0" smtClean="0">
                <a:solidFill>
                  <a:srgbClr val="000066"/>
                </a:solidFill>
              </a:rPr>
              <a:t> </a:t>
            </a:r>
            <a:r>
              <a:rPr lang="it-IT" sz="1600" kern="0" dirty="0" err="1" smtClean="0">
                <a:solidFill>
                  <a:srgbClr val="000066"/>
                </a:solidFill>
              </a:rPr>
              <a:t>2</a:t>
            </a:r>
            <a:endParaRPr lang="it-IT" sz="1600" kern="0" dirty="0" smtClean="0">
              <a:solidFill>
                <a:srgbClr val="000066"/>
              </a:solidFill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it-IT" sz="1600" kern="0" dirty="0" smtClean="0">
                <a:solidFill>
                  <a:srgbClr val="000066"/>
                </a:solidFill>
                <a:latin typeface="+mn-lt"/>
              </a:rPr>
              <a:t>Categoria </a:t>
            </a:r>
            <a:r>
              <a:rPr lang="it-IT" sz="1600" kern="0" dirty="0" err="1" smtClean="0">
                <a:solidFill>
                  <a:srgbClr val="000066"/>
                </a:solidFill>
                <a:latin typeface="+mn-lt"/>
              </a:rPr>
              <a:t>–</a:t>
            </a:r>
            <a:r>
              <a:rPr lang="it-IT" sz="1600" kern="0" dirty="0" smtClean="0">
                <a:solidFill>
                  <a:srgbClr val="000066"/>
                </a:solidFill>
                <a:latin typeface="+mn-lt"/>
              </a:rPr>
              <a:t> Esperimento </a:t>
            </a:r>
            <a:r>
              <a:rPr lang="it-IT" sz="1600" kern="0" dirty="0" err="1" smtClean="0">
                <a:solidFill>
                  <a:srgbClr val="000066"/>
                </a:solidFill>
                <a:latin typeface="+mn-lt"/>
              </a:rPr>
              <a:t>W</a:t>
            </a:r>
            <a:r>
              <a:rPr lang="it-IT" sz="1600" kern="0" dirty="0" smtClean="0">
                <a:solidFill>
                  <a:srgbClr val="000066"/>
                </a:solidFill>
                <a:latin typeface="+mn-lt"/>
              </a:rPr>
              <a:t> </a:t>
            </a:r>
            <a:r>
              <a:rPr lang="it-IT" sz="1600" kern="0" dirty="0" err="1" smtClean="0">
                <a:solidFill>
                  <a:srgbClr val="000066"/>
                </a:solidFill>
                <a:latin typeface="+mn-lt"/>
              </a:rPr>
              <a:t>3</a:t>
            </a:r>
            <a:endParaRPr lang="it-IT" sz="1600" kern="0" dirty="0" smtClean="0">
              <a:solidFill>
                <a:srgbClr val="000066"/>
              </a:solidFill>
              <a:latin typeface="+mn-lt"/>
            </a:endParaRPr>
          </a:p>
          <a:p>
            <a:pPr marL="342900" indent="-342900">
              <a:spcBef>
                <a:spcPts val="0"/>
              </a:spcBef>
              <a:buFont typeface="Wingdings" pitchFamily="2" charset="2"/>
              <a:buChar char="§"/>
              <a:defRPr/>
            </a:pPr>
            <a:r>
              <a:rPr lang="it-IT" sz="1600" kern="0" dirty="0" smtClean="0">
                <a:solidFill>
                  <a:srgbClr val="000066"/>
                </a:solidFill>
              </a:rPr>
              <a:t>Esperimento </a:t>
            </a:r>
            <a:r>
              <a:rPr lang="it-IT" sz="1600" kern="0" dirty="0" err="1" smtClean="0">
                <a:solidFill>
                  <a:srgbClr val="000066"/>
                </a:solidFill>
              </a:rPr>
              <a:t>W</a:t>
            </a:r>
            <a:r>
              <a:rPr lang="it-IT" sz="1600" kern="0" dirty="0" smtClean="0">
                <a:solidFill>
                  <a:srgbClr val="000066"/>
                </a:solidFill>
              </a:rPr>
              <a:t> </a:t>
            </a:r>
            <a:r>
              <a:rPr lang="it-IT" sz="1600" kern="0" dirty="0" err="1" smtClean="0">
                <a:solidFill>
                  <a:srgbClr val="000066"/>
                </a:solidFill>
              </a:rPr>
              <a:t>4</a:t>
            </a:r>
            <a:endParaRPr lang="it-IT" sz="1600" kern="0" dirty="0" smtClean="0">
              <a:solidFill>
                <a:srgbClr val="000066"/>
              </a:solidFill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it-IT" sz="1600" kern="0" dirty="0" smtClean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9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4" name="Rettangolo 13"/>
          <p:cNvSpPr/>
          <p:nvPr/>
        </p:nvSpPr>
        <p:spPr>
          <a:xfrm>
            <a:off x="3447971" y="762000"/>
            <a:ext cx="569602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600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Arabic Typesetting" pitchFamily="66" charset="-78"/>
              </a:rPr>
              <a:t>Segmento (o sottoinsieme) della chiave contabile da tener sottocontrollo ai fini della disponibilità (copertura impegno)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Picture 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82052"/>
            <a:ext cx="9144000" cy="5293895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385699-2513-45F9-A647-4FB0C5D9D328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5156208" y="2406636"/>
            <a:ext cx="206338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Filtri locali</a:t>
            </a:r>
            <a:endParaRPr lang="it-IT" sz="28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6653241" y="1274733"/>
            <a:ext cx="208124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it-IT" sz="3600" b="1" dirty="0" smtClean="0">
                <a:ln w="11430"/>
                <a:solidFill>
                  <a:srgbClr val="000066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Decreto</a:t>
            </a:r>
            <a:endParaRPr lang="it-IT" sz="3600" b="1" dirty="0">
              <a:ln w="11430"/>
              <a:solidFill>
                <a:srgbClr val="000066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5667390" y="2698740"/>
            <a:ext cx="3140118" cy="314011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>
            <a:innerShdw blurRad="63500" dist="50800" dir="2700000">
              <a:schemeClr val="accent2">
                <a:alpha val="62000"/>
              </a:scheme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2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</a:t>
            </a:r>
            <a:r>
              <a:rPr kumimoji="0" lang="it-IT" sz="1600" b="0" i="0" u="none" strike="noStrike" kern="0" cap="none" spc="0" normalizeH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decreto è obbligatorio nelle Oracle </a:t>
            </a:r>
            <a:r>
              <a:rPr kumimoji="0" lang="it-IT" sz="1600" b="0" i="0" u="none" strike="noStrike" kern="0" cap="none" spc="0" normalizeH="0" noProof="0" dirty="0" err="1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Applications</a:t>
            </a:r>
            <a:endParaRPr kumimoji="0" lang="it-IT" sz="1600" b="0" i="0" u="none" strike="noStrike" kern="0" cap="none" spc="0" normalizeH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2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endParaRPr lang="it-IT" sz="1600" kern="0" baseline="0" dirty="0" smtClean="0">
              <a:solidFill>
                <a:srgbClr val="000066"/>
              </a:solidFill>
              <a:latin typeface="+mn-lt"/>
            </a:endParaRPr>
          </a:p>
          <a:p>
            <a:pPr marL="52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600" b="0" i="0" u="none" strike="noStrike" kern="0" cap="none" spc="0" normalizeH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E’ prerequisito per le assegnazioni e indica gli estremi  della Delibera</a:t>
            </a:r>
          </a:p>
          <a:p>
            <a:pPr marL="52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it-IT" sz="1600" kern="0" baseline="0" dirty="0" smtClean="0">
              <a:solidFill>
                <a:srgbClr val="000066"/>
              </a:solidFill>
              <a:latin typeface="+mn-lt"/>
            </a:endParaRPr>
          </a:p>
          <a:p>
            <a:pPr marL="52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it-IT" sz="1600" kern="0" dirty="0" smtClean="0">
                <a:solidFill>
                  <a:srgbClr val="000066"/>
                </a:solidFill>
                <a:latin typeface="+mn-lt"/>
              </a:rPr>
              <a:t>Al momento si è costretti a generarlo off-line, cioè non contestualmente alle imputazioni contabili</a:t>
            </a:r>
            <a:endParaRPr kumimoji="0" lang="it-IT" sz="1600" b="0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519057" y="434934"/>
            <a:ext cx="825193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it-IT" sz="2800" cap="none" spc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istral" pitchFamily="66" charset="0"/>
                <a:cs typeface="Arabic Typesetting" pitchFamily="66" charset="-78"/>
              </a:rPr>
              <a:t>E’ </a:t>
            </a:r>
            <a:r>
              <a:rPr lang="it-IT" sz="2800" cap="none" spc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istral" pitchFamily="66" charset="0"/>
                <a:cs typeface="Arabic Typesetting" pitchFamily="66" charset="-78"/>
              </a:rPr>
              <a:t>obbligatorio, </a:t>
            </a:r>
            <a:r>
              <a:rPr lang="it-IT" sz="2800" cap="none" spc="0" dirty="0" smtClean="0">
                <a:ln w="1905"/>
                <a:solidFill>
                  <a:srgbClr val="00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istral" pitchFamily="66" charset="0"/>
                <a:cs typeface="Arabic Typesetting" pitchFamily="66" charset="-78"/>
              </a:rPr>
              <a:t>potrà in un prossimo futuro essere generato in campo nazionale</a:t>
            </a:r>
          </a:p>
        </p:txBody>
      </p:sp>
      <p:pic>
        <p:nvPicPr>
          <p:cNvPr id="63493" name="Picture 5" descr="D:\Documents and Settings\Sandro\Impostazioni locali\Temporary Internet Files\Content.IE5\FOHQS80Q\MCj0432659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03903" y="1311246"/>
            <a:ext cx="912825" cy="912825"/>
          </a:xfrm>
          <a:prstGeom prst="rect">
            <a:avLst/>
          </a:prstGeom>
          <a:noFill/>
        </p:spPr>
      </p:pic>
      <p:pic>
        <p:nvPicPr>
          <p:cNvPr id="11" name="Immagine 10" descr="Picture 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" y="2697480"/>
            <a:ext cx="5509260" cy="2636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226953" y="142830"/>
            <a:ext cx="3140118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it-IT" sz="3200" b="1" dirty="0" smtClean="0">
                <a:ln w="11430"/>
                <a:solidFill>
                  <a:srgbClr val="000066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  <a:reflection blurRad="6350" stA="50000" endA="300" endPos="50000" dist="29997" dir="5400000" sy="-100000" algn="bl" rotWithShape="0"/>
                </a:effectLst>
              </a:rPr>
              <a:t>Assegnazioni</a:t>
            </a:r>
            <a:endParaRPr lang="it-IT" sz="3200" b="1" dirty="0">
              <a:ln w="11430"/>
              <a:solidFill>
                <a:srgbClr val="000066"/>
              </a:solidFill>
              <a:effectLst>
                <a:innerShdw blurRad="63500" dist="50800">
                  <a:prstClr val="black">
                    <a:alpha val="50000"/>
                  </a:prstClr>
                </a:inn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6" name="Segnaposto numero diapositiva 3"/>
          <p:cNvSpPr txBox="1">
            <a:spLocks/>
          </p:cNvSpPr>
          <p:nvPr/>
        </p:nvSpPr>
        <p:spPr bwMode="auto">
          <a:xfrm>
            <a:off x="4257675" y="6496050"/>
            <a:ext cx="5334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385699-2513-45F9-A647-4FB0C5D9D328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5364163" y="6497638"/>
            <a:ext cx="34559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Istituto Nazionale di Fisica Nucleare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0" y="6499236"/>
            <a:ext cx="3786182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lvl="0">
              <a:spcBef>
                <a:spcPct val="20000"/>
              </a:spcBef>
              <a:defRPr/>
            </a:pPr>
            <a:r>
              <a:rPr lang="it-IT" sz="1200" kern="0" dirty="0" smtClean="0">
                <a:solidFill>
                  <a:srgbClr val="000066"/>
                </a:solidFill>
              </a:rPr>
              <a:t>Modulo 2: Contabilità</a:t>
            </a:r>
            <a:endParaRPr lang="it-IT" sz="1200" kern="0" dirty="0">
              <a:solidFill>
                <a:srgbClr val="000066"/>
              </a:solidFill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>
            <a:off x="0" y="6534150"/>
            <a:ext cx="91440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373004" y="5578446"/>
            <a:ext cx="8161395" cy="44135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>
            <a:innerShdw blurRad="63500" dist="50800" dir="2700000">
              <a:schemeClr val="accent2">
                <a:alpha val="62000"/>
              </a:scheme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3587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Programma temporaneo per caricamento locale di assegnazioni</a:t>
            </a:r>
          </a:p>
        </p:txBody>
      </p:sp>
      <p:pic>
        <p:nvPicPr>
          <p:cNvPr id="11" name="Immagine 10" descr="Picture 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2700" y="914400"/>
            <a:ext cx="5981700" cy="4358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bg1"/>
          </a:solidFill>
          <a:prstDash val="solid"/>
          <a:round/>
          <a:headEnd type="triangle" w="lg" len="lg"/>
          <a:tailEnd type="none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19050" cap="flat" cmpd="sng" algn="ctr">
          <a:solidFill>
            <a:srgbClr val="000066"/>
          </a:solidFill>
          <a:prstDash val="solid"/>
          <a:round/>
          <a:headEnd type="triangle" w="lg" len="lg"/>
          <a:tailEnd type="arrow"/>
        </a:ln>
        <a:effectLst/>
      </a:spPr>
      <a:bodyPr/>
      <a:lstStyle/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6599</TotalTime>
  <Words>855</Words>
  <Application>Microsoft Office PowerPoint</Application>
  <PresentationFormat>Presentazione su schermo (4:3)</PresentationFormat>
  <Paragraphs>190</Paragraphs>
  <Slides>15</Slides>
  <Notes>15</Notes>
  <HiddenSlides>0</HiddenSlides>
  <MMClips>0</MMClips>
  <ScaleCrop>false</ScaleCrop>
  <HeadingPairs>
    <vt:vector size="4" baseType="variant">
      <vt:variant>
        <vt:lpstr>Modello struttura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6" baseType="lpstr">
      <vt:lpstr>Struttura predefinita</vt:lpstr>
      <vt:lpstr>Istituto Nazionale di Fisica Nucleare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Istituto Nazionale di Fisica Nucleare</vt:lpstr>
      <vt:lpstr>Diapositiva 15</vt:lpstr>
    </vt:vector>
  </TitlesOfParts>
  <Company>INFN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Istituto Nazionale di Fisica Nucleare</dc:title>
  <dc:creator>Sandro</dc:creator>
  <cp:lastModifiedBy>Sabrina Argentati</cp:lastModifiedBy>
  <cp:revision>613</cp:revision>
  <dcterms:created xsi:type="dcterms:W3CDTF">2009-09-09T16:29:51Z</dcterms:created>
  <dcterms:modified xsi:type="dcterms:W3CDTF">2009-09-09T16:32:49Z</dcterms:modified>
</cp:coreProperties>
</file>