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embeddings/Microsoft_Equation8.bin" ContentType="application/vnd.openxmlformats-officedocument.oleObject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embeddings/Microsoft_Equation12.bin" ContentType="application/vnd.openxmlformats-officedocument.oleObject"/>
  <Override PartName="/ppt/embeddings/Microsoft_Equation2.bin" ContentType="application/vnd.openxmlformats-officedocument.oleObject"/>
  <Override PartName="/ppt/embeddings/Microsoft_Equation11.bin" ContentType="application/vnd.openxmlformats-officedocument.oleObject"/>
  <Override PartName="/ppt/embeddings/Microsoft_Equation4.bin" ContentType="application/vnd.openxmlformats-officedocument.oleObject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embeddings/Microsoft_Equation10.bin" ContentType="application/vnd.openxmlformats-officedocument.oleObject"/>
  <Override PartName="/ppt/embeddings/Microsoft_Equation5.bin" ContentType="application/vnd.openxmlformats-officedocument.oleObject"/>
  <Default Extension="pict" ContentType="image/pict"/>
  <Override PartName="/ppt/embeddings/Microsoft_Equation7.bin" ContentType="application/vnd.openxmlformats-officedocument.oleObject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embeddings/Microsoft_Equation13.bin" ContentType="application/vnd.openxmlformats-officedocument.oleObject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vml" ContentType="application/vnd.openxmlformats-officedocument.vmlDrawing"/>
  <Default Extension="jpeg" ContentType="image/jpeg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embeddings/Microsoft_Equation1.bin" ContentType="application/vnd.openxmlformats-officedocument.oleObject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8.xml" ContentType="application/vnd.openxmlformats-officedocument.presentationml.slide+xml"/>
  <Override PartName="/ppt/embeddings/Microsoft_Equation9.bin" ContentType="application/vnd.openxmlformats-officedocument.oleObject"/>
  <Override PartName="/ppt/slides/slide15.xml" ContentType="application/vnd.openxmlformats-officedocument.presentationml.slide+xml"/>
  <Default Extension="bin" ContentType="application/vnd.openxmlformats-officedocument.presentationml.printerSettings"/>
  <Override PartName="/ppt/embeddings/Microsoft_Equation6.bin" ContentType="application/vnd.openxmlformats-officedocument.oleObject"/>
  <Default Extension="rels" ContentType="application/vnd.openxmlformats-package.relationships+xml"/>
  <Override PartName="/ppt/slides/slide9.xml" ContentType="application/vnd.openxmlformats-officedocument.presentationml.slide+xml"/>
  <Override PartName="/ppt/embeddings/Microsoft_Equation3.bin" ContentType="application/vnd.openxmlformats-officedocument.oleObject"/>
  <Override PartName="/ppt/slides/slide6.xml" ContentType="application/vnd.openxmlformats-officedocument.presentationml.slide+xml"/>
  <Override PartName="/ppt/slides/slide16.xml" ContentType="application/vnd.openxmlformats-officedocument.presentationml.slide+xml"/>
  <Default Extension="pdf" ContentType="application/pdf"/>
  <Override PartName="/ppt/slides/slide1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85" r:id="rId1"/>
  </p:sldMasterIdLst>
  <p:sldIdLst>
    <p:sldId id="256" r:id="rId2"/>
    <p:sldId id="257" r:id="rId3"/>
    <p:sldId id="258" r:id="rId4"/>
    <p:sldId id="262" r:id="rId5"/>
    <p:sldId id="261" r:id="rId6"/>
    <p:sldId id="265" r:id="rId7"/>
    <p:sldId id="267" r:id="rId8"/>
    <p:sldId id="260" r:id="rId9"/>
    <p:sldId id="263" r:id="rId10"/>
    <p:sldId id="264" r:id="rId11"/>
    <p:sldId id="266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 showGuides="1">
      <p:cViewPr varScale="1">
        <p:scale>
          <a:sx n="87" d="100"/>
          <a:sy n="87" d="100"/>
        </p:scale>
        <p:origin x="-85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slide" Target="slides/slide13.xml"/><Relationship Id="rId20" Type="http://schemas.openxmlformats.org/officeDocument/2006/relationships/viewProps" Target="viewProps.xml"/><Relationship Id="rId4" Type="http://schemas.openxmlformats.org/officeDocument/2006/relationships/slide" Target="slides/slide3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7" Type="http://schemas.openxmlformats.org/officeDocument/2006/relationships/slide" Target="slides/slide6.xml"/><Relationship Id="rId11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19" Type="http://schemas.openxmlformats.org/officeDocument/2006/relationships/presProps" Target="presProps.xml"/><Relationship Id="rId2" Type="http://schemas.openxmlformats.org/officeDocument/2006/relationships/slide" Target="slides/slide1.xml"/><Relationship Id="rId9" Type="http://schemas.openxmlformats.org/officeDocument/2006/relationships/slide" Target="slides/slide8.xml"/><Relationship Id="rId3" Type="http://schemas.openxmlformats.org/officeDocument/2006/relationships/slide" Target="slides/slide2.xml"/><Relationship Id="rId18" Type="http://schemas.openxmlformats.org/officeDocument/2006/relationships/printerSettings" Target="printerSettings/printerSettings1.bin"/></Relationships>
</file>

<file path=ppt/drawings/_rels/vmlDrawing1.vml.rels><?xml version="1.0" encoding="UTF-8" standalone="yes"?>
<Relationships xmlns="http://schemas.openxmlformats.org/package/2006/relationships"><Relationship Id="rId4" Type="http://schemas.openxmlformats.org/officeDocument/2006/relationships/image" Target="../media/image4.pict"/><Relationship Id="rId1" Type="http://schemas.openxmlformats.org/officeDocument/2006/relationships/image" Target="../media/image1.pict"/><Relationship Id="rId2" Type="http://schemas.openxmlformats.org/officeDocument/2006/relationships/image" Target="../media/image2.pict"/><Relationship Id="rId3" Type="http://schemas.openxmlformats.org/officeDocument/2006/relationships/image" Target="../media/image3.pict"/><Relationship Id="rId5" Type="http://schemas.openxmlformats.org/officeDocument/2006/relationships/image" Target="../media/image5.pict"/></Relationships>
</file>

<file path=ppt/drawings/_rels/vmlDrawing2.vml.rels><?xml version="1.0" encoding="UTF-8" standalone="yes"?>
<Relationships xmlns="http://schemas.openxmlformats.org/package/2006/relationships"><Relationship Id="rId4" Type="http://schemas.openxmlformats.org/officeDocument/2006/relationships/image" Target="../media/image4.pict"/><Relationship Id="rId1" Type="http://schemas.openxmlformats.org/officeDocument/2006/relationships/image" Target="../media/image1.pict"/><Relationship Id="rId2" Type="http://schemas.openxmlformats.org/officeDocument/2006/relationships/image" Target="../media/image3.pict"/><Relationship Id="rId3" Type="http://schemas.openxmlformats.org/officeDocument/2006/relationships/image" Target="../media/image2.pict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pict"/><Relationship Id="rId1" Type="http://schemas.openxmlformats.org/officeDocument/2006/relationships/image" Target="../media/image1.pict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pict"/><Relationship Id="rId1" Type="http://schemas.openxmlformats.org/officeDocument/2006/relationships/image" Target="../media/image3.pict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9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" name="Group 90"/>
            <p:cNvGrpSpPr>
              <a:grpSpLocks/>
            </p:cNvGrpSpPr>
            <p:nvPr userDrawn="1"/>
          </p:nvGrpSpPr>
          <p:grpSpPr bwMode="auto">
            <a:xfrm>
              <a:off x="696" y="1979"/>
              <a:ext cx="3132" cy="324"/>
              <a:chOff x="696" y="894"/>
              <a:chExt cx="3132" cy="324"/>
            </a:xfrm>
          </p:grpSpPr>
          <p:sp>
            <p:nvSpPr>
              <p:cNvPr id="33878" name="Rectangle 86"/>
              <p:cNvSpPr>
                <a:spLocks noChangeArrowheads="1"/>
              </p:cNvSpPr>
              <p:nvPr userDrawn="1"/>
            </p:nvSpPr>
            <p:spPr bwMode="ltGray">
              <a:xfrm>
                <a:off x="696" y="894"/>
                <a:ext cx="1104" cy="288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33879" name="Rectangle 87"/>
              <p:cNvSpPr>
                <a:spLocks noChangeArrowheads="1"/>
              </p:cNvSpPr>
              <p:nvPr userDrawn="1"/>
            </p:nvSpPr>
            <p:spPr bwMode="ltGray">
              <a:xfrm>
                <a:off x="696" y="1122"/>
                <a:ext cx="1440" cy="9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33880" name="Rectangle 88"/>
              <p:cNvSpPr>
                <a:spLocks noChangeArrowheads="1"/>
              </p:cNvSpPr>
              <p:nvPr userDrawn="1"/>
            </p:nvSpPr>
            <p:spPr bwMode="ltGray">
              <a:xfrm>
                <a:off x="1716" y="1068"/>
                <a:ext cx="2112" cy="108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33881" name="Rectangle 89"/>
              <p:cNvSpPr>
                <a:spLocks noChangeArrowheads="1"/>
              </p:cNvSpPr>
              <p:nvPr userDrawn="1"/>
            </p:nvSpPr>
            <p:spPr bwMode="ltGray">
              <a:xfrm>
                <a:off x="1713" y="954"/>
                <a:ext cx="1872" cy="144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</p:grpSp>
        <p:sp>
          <p:nvSpPr>
            <p:cNvPr id="33848" name="Rectangle 56"/>
            <p:cNvSpPr>
              <a:spLocks noChangeArrowheads="1"/>
            </p:cNvSpPr>
            <p:nvPr userDrawn="1"/>
          </p:nvSpPr>
          <p:spPr bwMode="ltGray">
            <a:xfrm>
              <a:off x="2112" y="0"/>
              <a:ext cx="3648" cy="96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grpSp>
          <p:nvGrpSpPr>
            <p:cNvPr id="4" name="Group 2"/>
            <p:cNvGrpSpPr>
              <a:grpSpLocks/>
            </p:cNvGrpSpPr>
            <p:nvPr userDrawn="1"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grpSp>
            <p:nvGrpSpPr>
              <p:cNvPr id="5" name="Group 3"/>
              <p:cNvGrpSpPr>
                <a:grpSpLocks/>
              </p:cNvGrpSpPr>
              <p:nvPr/>
            </p:nvGrpSpPr>
            <p:grpSpPr bwMode="auto">
              <a:xfrm>
                <a:off x="0" y="192"/>
                <a:ext cx="5760" cy="4032"/>
                <a:chOff x="0" y="192"/>
                <a:chExt cx="5760" cy="4032"/>
              </a:xfrm>
            </p:grpSpPr>
            <p:sp>
              <p:nvSpPr>
                <p:cNvPr id="33796" name="Line 4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3797" name="Line 5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3798" name="Line 6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3799" name="Line 7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3800" name="Line 8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3801" name="Line 9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3802" name="Line 10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3803" name="Line 11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3804" name="Line 12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3805" name="Line 13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3806" name="Line 14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3807" name="Line 15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3808" name="Line 16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3809" name="Line 17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3810" name="Line 18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3811" name="Line 19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3812" name="Line 20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3813" name="Line 21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3814" name="Line 22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3815" name="Line 23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3816" name="Line 24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3817" name="Line 25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6" name="Group 26"/>
              <p:cNvGrpSpPr>
                <a:grpSpLocks/>
              </p:cNvGrpSpPr>
              <p:nvPr/>
            </p:nvGrpSpPr>
            <p:grpSpPr bwMode="auto">
              <a:xfrm>
                <a:off x="192" y="0"/>
                <a:ext cx="5376" cy="4320"/>
                <a:chOff x="192" y="0"/>
                <a:chExt cx="5376" cy="4320"/>
              </a:xfrm>
            </p:grpSpPr>
            <p:sp>
              <p:nvSpPr>
                <p:cNvPr id="33819" name="Line 27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3820" name="Line 28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3821" name="Line 29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3822" name="Line 30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3823" name="Line 31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3824" name="Line 32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3825" name="Line 33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3826" name="Line 34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3827" name="Line 35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3828" name="Line 36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3829" name="Line 37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3830" name="Line 38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3831" name="Line 39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3832" name="Line 40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3833" name="Line 41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3834" name="Line 42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3835" name="Line 43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3836" name="Line 44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3837" name="Line 45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3838" name="Line 46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3839" name="Line 47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3840" name="Line 48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3841" name="Line 49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3842" name="Line 50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3843" name="Line 51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3844" name="Line 52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3845" name="Line 53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3846" name="Line 54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3847" name="Line 55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</p:grpSp>
        <p:grpSp>
          <p:nvGrpSpPr>
            <p:cNvPr id="7" name="Group 63"/>
            <p:cNvGrpSpPr>
              <a:grpSpLocks/>
            </p:cNvGrpSpPr>
            <p:nvPr userDrawn="1"/>
          </p:nvGrpSpPr>
          <p:grpSpPr bwMode="auto">
            <a:xfrm>
              <a:off x="4512" y="3984"/>
              <a:ext cx="912" cy="288"/>
              <a:chOff x="4512" y="3984"/>
              <a:chExt cx="912" cy="288"/>
            </a:xfrm>
          </p:grpSpPr>
          <p:sp>
            <p:nvSpPr>
              <p:cNvPr id="33856" name="Rectangle 64" descr="60%"/>
              <p:cNvSpPr>
                <a:spLocks noChangeArrowheads="1"/>
              </p:cNvSpPr>
              <p:nvPr userDrawn="1"/>
            </p:nvSpPr>
            <p:spPr bwMode="ltGray">
              <a:xfrm>
                <a:off x="4560" y="4032"/>
                <a:ext cx="816" cy="192"/>
              </a:xfrm>
              <a:prstGeom prst="rect">
                <a:avLst/>
              </a:prstGeom>
              <a:pattFill prst="pct60">
                <a:fgClr>
                  <a:schemeClr val="folHlink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33857" name="Line 65"/>
              <p:cNvSpPr>
                <a:spLocks noChangeShapeType="1"/>
              </p:cNvSpPr>
              <p:nvPr userDrawn="1"/>
            </p:nvSpPr>
            <p:spPr bwMode="ltGray">
              <a:xfrm>
                <a:off x="4512" y="4032"/>
                <a:ext cx="912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33858" name="Line 66"/>
              <p:cNvSpPr>
                <a:spLocks noChangeShapeType="1"/>
              </p:cNvSpPr>
              <p:nvPr userDrawn="1"/>
            </p:nvSpPr>
            <p:spPr bwMode="ltGray">
              <a:xfrm>
                <a:off x="4512" y="4224"/>
                <a:ext cx="912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33859" name="Line 67"/>
              <p:cNvSpPr>
                <a:spLocks noChangeShapeType="1"/>
              </p:cNvSpPr>
              <p:nvPr userDrawn="1"/>
            </p:nvSpPr>
            <p:spPr bwMode="ltGray">
              <a:xfrm>
                <a:off x="4560" y="3984"/>
                <a:ext cx="0" cy="28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33860" name="Line 68"/>
              <p:cNvSpPr>
                <a:spLocks noChangeShapeType="1"/>
              </p:cNvSpPr>
              <p:nvPr userDrawn="1"/>
            </p:nvSpPr>
            <p:spPr bwMode="ltGray">
              <a:xfrm>
                <a:off x="5376" y="3984"/>
                <a:ext cx="0" cy="28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</p:grpSp>
        <p:sp>
          <p:nvSpPr>
            <p:cNvPr id="33872" name="Line 80"/>
            <p:cNvSpPr>
              <a:spLocks noChangeShapeType="1"/>
            </p:cNvSpPr>
            <p:nvPr userDrawn="1"/>
          </p:nvSpPr>
          <p:spPr bwMode="ltGray">
            <a:xfrm>
              <a:off x="5568" y="0"/>
              <a:ext cx="0" cy="1488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grpSp>
          <p:nvGrpSpPr>
            <p:cNvPr id="8" name="Group 106"/>
            <p:cNvGrpSpPr>
              <a:grpSpLocks/>
            </p:cNvGrpSpPr>
            <p:nvPr userDrawn="1"/>
          </p:nvGrpSpPr>
          <p:grpSpPr bwMode="auto">
            <a:xfrm>
              <a:off x="261" y="1962"/>
              <a:ext cx="3567" cy="1494"/>
              <a:chOff x="261" y="877"/>
              <a:chExt cx="3567" cy="1494"/>
            </a:xfrm>
          </p:grpSpPr>
          <p:sp>
            <p:nvSpPr>
              <p:cNvPr id="33874" name="Line 82"/>
              <p:cNvSpPr>
                <a:spLocks noChangeShapeType="1"/>
              </p:cNvSpPr>
              <p:nvPr/>
            </p:nvSpPr>
            <p:spPr bwMode="ltGray">
              <a:xfrm flipH="1">
                <a:off x="261" y="951"/>
                <a:ext cx="1533" cy="3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33875" name="Line 83"/>
              <p:cNvSpPr>
                <a:spLocks noChangeShapeType="1"/>
              </p:cNvSpPr>
              <p:nvPr/>
            </p:nvSpPr>
            <p:spPr bwMode="ltGray">
              <a:xfrm>
                <a:off x="383" y="879"/>
                <a:ext cx="0" cy="149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33876" name="Arc 84"/>
              <p:cNvSpPr>
                <a:spLocks/>
              </p:cNvSpPr>
              <p:nvPr/>
            </p:nvSpPr>
            <p:spPr bwMode="ltGray">
              <a:xfrm rot="16200000" flipH="1">
                <a:off x="303" y="876"/>
                <a:ext cx="156" cy="157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33883" name="Arc 91"/>
              <p:cNvSpPr>
                <a:spLocks/>
              </p:cNvSpPr>
              <p:nvPr userDrawn="1"/>
            </p:nvSpPr>
            <p:spPr bwMode="ltGray">
              <a:xfrm>
                <a:off x="692" y="895"/>
                <a:ext cx="267" cy="209"/>
              </a:xfrm>
              <a:custGeom>
                <a:avLst/>
                <a:gdLst>
                  <a:gd name="G0" fmla="+- 16787 0 0"/>
                  <a:gd name="G1" fmla="+- 8563 0 0"/>
                  <a:gd name="G2" fmla="+- 21600 0 0"/>
                  <a:gd name="T0" fmla="*/ 36617 w 38387"/>
                  <a:gd name="T1" fmla="*/ 0 h 30163"/>
                  <a:gd name="T2" fmla="*/ 0 w 38387"/>
                  <a:gd name="T3" fmla="*/ 22156 h 30163"/>
                  <a:gd name="T4" fmla="*/ 16787 w 38387"/>
                  <a:gd name="T5" fmla="*/ 8563 h 30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8387" h="30163" fill="none" extrusionOk="0">
                    <a:moveTo>
                      <a:pt x="36617" y="-1"/>
                    </a:moveTo>
                    <a:cubicBezTo>
                      <a:pt x="37784" y="2703"/>
                      <a:pt x="38387" y="5617"/>
                      <a:pt x="38387" y="8563"/>
                    </a:cubicBezTo>
                    <a:cubicBezTo>
                      <a:pt x="38387" y="20492"/>
                      <a:pt x="28716" y="30163"/>
                      <a:pt x="16787" y="30163"/>
                    </a:cubicBezTo>
                    <a:cubicBezTo>
                      <a:pt x="10269" y="30163"/>
                      <a:pt x="4101" y="27220"/>
                      <a:pt x="0" y="22155"/>
                    </a:cubicBezTo>
                  </a:path>
                  <a:path w="38387" h="30163" stroke="0" extrusionOk="0">
                    <a:moveTo>
                      <a:pt x="36617" y="-1"/>
                    </a:moveTo>
                    <a:cubicBezTo>
                      <a:pt x="37784" y="2703"/>
                      <a:pt x="38387" y="5617"/>
                      <a:pt x="38387" y="8563"/>
                    </a:cubicBezTo>
                    <a:cubicBezTo>
                      <a:pt x="38387" y="20492"/>
                      <a:pt x="28716" y="30163"/>
                      <a:pt x="16787" y="30163"/>
                    </a:cubicBezTo>
                    <a:cubicBezTo>
                      <a:pt x="10269" y="30163"/>
                      <a:pt x="4101" y="27220"/>
                      <a:pt x="0" y="22155"/>
                    </a:cubicBezTo>
                    <a:lnTo>
                      <a:pt x="16787" y="8563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33884" name="Arc 92"/>
              <p:cNvSpPr>
                <a:spLocks/>
              </p:cNvSpPr>
              <p:nvPr userDrawn="1"/>
            </p:nvSpPr>
            <p:spPr bwMode="ltGray">
              <a:xfrm flipV="1">
                <a:off x="834" y="893"/>
                <a:ext cx="288" cy="322"/>
              </a:xfrm>
              <a:custGeom>
                <a:avLst/>
                <a:gdLst>
                  <a:gd name="G0" fmla="+- 21600 0 0"/>
                  <a:gd name="G1" fmla="+- 5361 0 0"/>
                  <a:gd name="G2" fmla="+- 21600 0 0"/>
                  <a:gd name="T0" fmla="*/ 10995 w 21600"/>
                  <a:gd name="T1" fmla="*/ 24179 h 24179"/>
                  <a:gd name="T2" fmla="*/ 676 w 21600"/>
                  <a:gd name="T3" fmla="*/ 0 h 24179"/>
                  <a:gd name="T4" fmla="*/ 21600 w 21600"/>
                  <a:gd name="T5" fmla="*/ 5361 h 24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4179" fill="none" extrusionOk="0">
                    <a:moveTo>
                      <a:pt x="10995" y="24178"/>
                    </a:moveTo>
                    <a:cubicBezTo>
                      <a:pt x="4202" y="20350"/>
                      <a:pt x="0" y="13158"/>
                      <a:pt x="0" y="5361"/>
                    </a:cubicBezTo>
                    <a:cubicBezTo>
                      <a:pt x="-1" y="3552"/>
                      <a:pt x="227" y="1751"/>
                      <a:pt x="675" y="-1"/>
                    </a:cubicBezTo>
                  </a:path>
                  <a:path w="21600" h="24179" stroke="0" extrusionOk="0">
                    <a:moveTo>
                      <a:pt x="10995" y="24178"/>
                    </a:moveTo>
                    <a:cubicBezTo>
                      <a:pt x="4202" y="20350"/>
                      <a:pt x="0" y="13158"/>
                      <a:pt x="0" y="5361"/>
                    </a:cubicBezTo>
                    <a:cubicBezTo>
                      <a:pt x="-1" y="3552"/>
                      <a:pt x="227" y="1751"/>
                      <a:pt x="675" y="-1"/>
                    </a:cubicBezTo>
                    <a:lnTo>
                      <a:pt x="21600" y="5361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33885" name="Arc 93"/>
              <p:cNvSpPr>
                <a:spLocks/>
              </p:cNvSpPr>
              <p:nvPr userDrawn="1"/>
            </p:nvSpPr>
            <p:spPr bwMode="ltGray">
              <a:xfrm flipV="1">
                <a:off x="1124" y="888"/>
                <a:ext cx="288" cy="329"/>
              </a:xfrm>
              <a:custGeom>
                <a:avLst/>
                <a:gdLst>
                  <a:gd name="G0" fmla="+- 0 0 0"/>
                  <a:gd name="G1" fmla="+- 4933 0 0"/>
                  <a:gd name="G2" fmla="+- 21600 0 0"/>
                  <a:gd name="T0" fmla="*/ 21029 w 21600"/>
                  <a:gd name="T1" fmla="*/ 0 h 24653"/>
                  <a:gd name="T2" fmla="*/ 8813 w 21600"/>
                  <a:gd name="T3" fmla="*/ 24653 h 24653"/>
                  <a:gd name="T4" fmla="*/ 0 w 21600"/>
                  <a:gd name="T5" fmla="*/ 4933 h 246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4653" fill="none" extrusionOk="0">
                    <a:moveTo>
                      <a:pt x="21029" y="-1"/>
                    </a:moveTo>
                    <a:cubicBezTo>
                      <a:pt x="21408" y="1616"/>
                      <a:pt x="21600" y="3272"/>
                      <a:pt x="21600" y="4933"/>
                    </a:cubicBezTo>
                    <a:cubicBezTo>
                      <a:pt x="21600" y="13452"/>
                      <a:pt x="16591" y="21176"/>
                      <a:pt x="8813" y="24653"/>
                    </a:cubicBezTo>
                  </a:path>
                  <a:path w="21600" h="24653" stroke="0" extrusionOk="0">
                    <a:moveTo>
                      <a:pt x="21029" y="-1"/>
                    </a:moveTo>
                    <a:cubicBezTo>
                      <a:pt x="21408" y="1616"/>
                      <a:pt x="21600" y="3272"/>
                      <a:pt x="21600" y="4933"/>
                    </a:cubicBezTo>
                    <a:cubicBezTo>
                      <a:pt x="21600" y="13452"/>
                      <a:pt x="16591" y="21176"/>
                      <a:pt x="8813" y="24653"/>
                    </a:cubicBezTo>
                    <a:lnTo>
                      <a:pt x="0" y="4933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33886" name="Line 94"/>
              <p:cNvSpPr>
                <a:spLocks noChangeShapeType="1"/>
              </p:cNvSpPr>
              <p:nvPr userDrawn="1"/>
            </p:nvSpPr>
            <p:spPr bwMode="ltGray">
              <a:xfrm flipV="1">
                <a:off x="720" y="891"/>
                <a:ext cx="417" cy="327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33887" name="Line 95"/>
              <p:cNvSpPr>
                <a:spLocks noChangeShapeType="1"/>
              </p:cNvSpPr>
              <p:nvPr userDrawn="1"/>
            </p:nvSpPr>
            <p:spPr bwMode="ltGray">
              <a:xfrm>
                <a:off x="771" y="891"/>
                <a:ext cx="300" cy="324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33888" name="Arc 96"/>
              <p:cNvSpPr>
                <a:spLocks/>
              </p:cNvSpPr>
              <p:nvPr userDrawn="1"/>
            </p:nvSpPr>
            <p:spPr bwMode="ltGray">
              <a:xfrm flipV="1">
                <a:off x="2708" y="954"/>
                <a:ext cx="727" cy="619"/>
              </a:xfrm>
              <a:custGeom>
                <a:avLst/>
                <a:gdLst>
                  <a:gd name="G0" fmla="+- 18917 0 0"/>
                  <a:gd name="G1" fmla="+- 0 0 0"/>
                  <a:gd name="G2" fmla="+- 21600 0 0"/>
                  <a:gd name="T0" fmla="*/ 4536 w 18917"/>
                  <a:gd name="T1" fmla="*/ 16117 h 16117"/>
                  <a:gd name="T2" fmla="*/ 0 w 18917"/>
                  <a:gd name="T3" fmla="*/ 10426 h 16117"/>
                  <a:gd name="T4" fmla="*/ 18917 w 18917"/>
                  <a:gd name="T5" fmla="*/ 0 h 16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917" h="16117" fill="none" extrusionOk="0">
                    <a:moveTo>
                      <a:pt x="4536" y="16116"/>
                    </a:moveTo>
                    <a:cubicBezTo>
                      <a:pt x="2713" y="14490"/>
                      <a:pt x="1179" y="12565"/>
                      <a:pt x="-1" y="10426"/>
                    </a:cubicBezTo>
                  </a:path>
                  <a:path w="18917" h="16117" stroke="0" extrusionOk="0">
                    <a:moveTo>
                      <a:pt x="4536" y="16116"/>
                    </a:moveTo>
                    <a:cubicBezTo>
                      <a:pt x="2713" y="14490"/>
                      <a:pt x="1179" y="12565"/>
                      <a:pt x="-1" y="10426"/>
                    </a:cubicBezTo>
                    <a:lnTo>
                      <a:pt x="18917" y="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33889" name="Arc 97"/>
              <p:cNvSpPr>
                <a:spLocks/>
              </p:cNvSpPr>
              <p:nvPr userDrawn="1"/>
            </p:nvSpPr>
            <p:spPr bwMode="ltGray">
              <a:xfrm>
                <a:off x="3076" y="922"/>
                <a:ext cx="425" cy="215"/>
              </a:xfrm>
              <a:custGeom>
                <a:avLst/>
                <a:gdLst>
                  <a:gd name="G0" fmla="+- 21430 0 0"/>
                  <a:gd name="G1" fmla="+- 0 0 0"/>
                  <a:gd name="G2" fmla="+- 21600 0 0"/>
                  <a:gd name="T0" fmla="*/ 42771 w 42771"/>
                  <a:gd name="T1" fmla="*/ 3334 h 21600"/>
                  <a:gd name="T2" fmla="*/ 0 w 42771"/>
                  <a:gd name="T3" fmla="*/ 2703 h 21600"/>
                  <a:gd name="T4" fmla="*/ 21430 w 42771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2771" h="21600" fill="none" extrusionOk="0">
                    <a:moveTo>
                      <a:pt x="42771" y="3334"/>
                    </a:moveTo>
                    <a:cubicBezTo>
                      <a:pt x="41128" y="13848"/>
                      <a:pt x="32072" y="21599"/>
                      <a:pt x="21430" y="21600"/>
                    </a:cubicBezTo>
                    <a:cubicBezTo>
                      <a:pt x="10545" y="21600"/>
                      <a:pt x="1361" y="13501"/>
                      <a:pt x="-1" y="2703"/>
                    </a:cubicBezTo>
                  </a:path>
                  <a:path w="42771" h="21600" stroke="0" extrusionOk="0">
                    <a:moveTo>
                      <a:pt x="42771" y="3334"/>
                    </a:moveTo>
                    <a:cubicBezTo>
                      <a:pt x="41128" y="13848"/>
                      <a:pt x="32072" y="21599"/>
                      <a:pt x="21430" y="21600"/>
                    </a:cubicBezTo>
                    <a:cubicBezTo>
                      <a:pt x="10545" y="21600"/>
                      <a:pt x="1361" y="13501"/>
                      <a:pt x="-1" y="2703"/>
                    </a:cubicBezTo>
                    <a:lnTo>
                      <a:pt x="21430" y="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33890" name="Arc 98"/>
              <p:cNvSpPr>
                <a:spLocks/>
              </p:cNvSpPr>
              <p:nvPr userDrawn="1"/>
            </p:nvSpPr>
            <p:spPr bwMode="ltGray">
              <a:xfrm flipH="1" flipV="1">
                <a:off x="3441" y="1037"/>
                <a:ext cx="288" cy="144"/>
              </a:xfrm>
              <a:custGeom>
                <a:avLst/>
                <a:gdLst>
                  <a:gd name="G0" fmla="+- 21571 0 0"/>
                  <a:gd name="G1" fmla="+- 0 0 0"/>
                  <a:gd name="G2" fmla="+- 21600 0 0"/>
                  <a:gd name="T0" fmla="*/ 43129 w 43129"/>
                  <a:gd name="T1" fmla="*/ 1348 h 21600"/>
                  <a:gd name="T2" fmla="*/ 0 w 43129"/>
                  <a:gd name="T3" fmla="*/ 1115 h 21600"/>
                  <a:gd name="T4" fmla="*/ 21571 w 4312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29" h="21600" fill="none" extrusionOk="0">
                    <a:moveTo>
                      <a:pt x="43128" y="1347"/>
                    </a:moveTo>
                    <a:cubicBezTo>
                      <a:pt x="42417" y="12731"/>
                      <a:pt x="32976" y="21599"/>
                      <a:pt x="21571" y="21600"/>
                    </a:cubicBezTo>
                    <a:cubicBezTo>
                      <a:pt x="10074" y="21600"/>
                      <a:pt x="593" y="12595"/>
                      <a:pt x="-1" y="1115"/>
                    </a:cubicBezTo>
                  </a:path>
                  <a:path w="43129" h="21600" stroke="0" extrusionOk="0">
                    <a:moveTo>
                      <a:pt x="43128" y="1347"/>
                    </a:moveTo>
                    <a:cubicBezTo>
                      <a:pt x="42417" y="12731"/>
                      <a:pt x="32976" y="21599"/>
                      <a:pt x="21571" y="21600"/>
                    </a:cubicBezTo>
                    <a:cubicBezTo>
                      <a:pt x="10074" y="21600"/>
                      <a:pt x="593" y="12595"/>
                      <a:pt x="-1" y="1115"/>
                    </a:cubicBezTo>
                    <a:lnTo>
                      <a:pt x="21571" y="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33891" name="Arc 99"/>
              <p:cNvSpPr>
                <a:spLocks/>
              </p:cNvSpPr>
              <p:nvPr userDrawn="1"/>
            </p:nvSpPr>
            <p:spPr bwMode="ltGray">
              <a:xfrm flipH="1" flipV="1">
                <a:off x="2745" y="1045"/>
                <a:ext cx="201" cy="130"/>
              </a:xfrm>
              <a:custGeom>
                <a:avLst/>
                <a:gdLst>
                  <a:gd name="G0" fmla="+- 21600 0 0"/>
                  <a:gd name="G1" fmla="+- 6405 0 0"/>
                  <a:gd name="G2" fmla="+- 21600 0 0"/>
                  <a:gd name="T0" fmla="*/ 42229 w 43200"/>
                  <a:gd name="T1" fmla="*/ 0 h 28005"/>
                  <a:gd name="T2" fmla="*/ 764 w 43200"/>
                  <a:gd name="T3" fmla="*/ 710 h 28005"/>
                  <a:gd name="T4" fmla="*/ 21600 w 43200"/>
                  <a:gd name="T5" fmla="*/ 6405 h 280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8005" fill="none" extrusionOk="0">
                    <a:moveTo>
                      <a:pt x="42228" y="0"/>
                    </a:moveTo>
                    <a:cubicBezTo>
                      <a:pt x="42872" y="2074"/>
                      <a:pt x="43200" y="4233"/>
                      <a:pt x="43200" y="6405"/>
                    </a:cubicBezTo>
                    <a:cubicBezTo>
                      <a:pt x="43200" y="18334"/>
                      <a:pt x="33529" y="28005"/>
                      <a:pt x="21600" y="28005"/>
                    </a:cubicBezTo>
                    <a:cubicBezTo>
                      <a:pt x="9670" y="28005"/>
                      <a:pt x="0" y="18334"/>
                      <a:pt x="0" y="6405"/>
                    </a:cubicBezTo>
                    <a:cubicBezTo>
                      <a:pt x="-1" y="4481"/>
                      <a:pt x="257" y="2565"/>
                      <a:pt x="764" y="710"/>
                    </a:cubicBezTo>
                  </a:path>
                  <a:path w="43200" h="28005" stroke="0" extrusionOk="0">
                    <a:moveTo>
                      <a:pt x="42228" y="0"/>
                    </a:moveTo>
                    <a:cubicBezTo>
                      <a:pt x="42872" y="2074"/>
                      <a:pt x="43200" y="4233"/>
                      <a:pt x="43200" y="6405"/>
                    </a:cubicBezTo>
                    <a:cubicBezTo>
                      <a:pt x="43200" y="18334"/>
                      <a:pt x="33529" y="28005"/>
                      <a:pt x="21600" y="28005"/>
                    </a:cubicBezTo>
                    <a:cubicBezTo>
                      <a:pt x="9670" y="28005"/>
                      <a:pt x="0" y="18334"/>
                      <a:pt x="0" y="6405"/>
                    </a:cubicBezTo>
                    <a:cubicBezTo>
                      <a:pt x="-1" y="4481"/>
                      <a:pt x="257" y="2565"/>
                      <a:pt x="764" y="710"/>
                    </a:cubicBezTo>
                    <a:lnTo>
                      <a:pt x="21600" y="6405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33892" name="Line 100"/>
              <p:cNvSpPr>
                <a:spLocks noChangeShapeType="1"/>
              </p:cNvSpPr>
              <p:nvPr userDrawn="1"/>
            </p:nvSpPr>
            <p:spPr bwMode="ltGray">
              <a:xfrm>
                <a:off x="2784" y="960"/>
                <a:ext cx="219" cy="216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33893" name="Line 101"/>
              <p:cNvSpPr>
                <a:spLocks noChangeShapeType="1"/>
              </p:cNvSpPr>
              <p:nvPr userDrawn="1"/>
            </p:nvSpPr>
            <p:spPr bwMode="ltGray">
              <a:xfrm>
                <a:off x="3282" y="951"/>
                <a:ext cx="300" cy="22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33894" name="Line 102"/>
              <p:cNvSpPr>
                <a:spLocks noChangeShapeType="1"/>
              </p:cNvSpPr>
              <p:nvPr userDrawn="1"/>
            </p:nvSpPr>
            <p:spPr bwMode="ltGray">
              <a:xfrm flipH="1">
                <a:off x="2976" y="951"/>
                <a:ext cx="300" cy="22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33895" name="Line 103"/>
              <p:cNvSpPr>
                <a:spLocks noChangeShapeType="1"/>
              </p:cNvSpPr>
              <p:nvPr userDrawn="1"/>
            </p:nvSpPr>
            <p:spPr bwMode="ltGray">
              <a:xfrm>
                <a:off x="3279" y="951"/>
                <a:ext cx="0" cy="225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33896" name="Line 104"/>
              <p:cNvSpPr>
                <a:spLocks noChangeShapeType="1"/>
              </p:cNvSpPr>
              <p:nvPr userDrawn="1"/>
            </p:nvSpPr>
            <p:spPr bwMode="ltGray">
              <a:xfrm>
                <a:off x="3579" y="951"/>
                <a:ext cx="0" cy="297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33897" name="Line 105"/>
              <p:cNvSpPr>
                <a:spLocks noChangeShapeType="1"/>
              </p:cNvSpPr>
              <p:nvPr userDrawn="1"/>
            </p:nvSpPr>
            <p:spPr bwMode="ltGray">
              <a:xfrm>
                <a:off x="288" y="1176"/>
                <a:ext cx="3540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</p:grpSp>
      </p:grpSp>
      <p:sp>
        <p:nvSpPr>
          <p:cNvPr id="33867" name="Rectangle 75"/>
          <p:cNvSpPr>
            <a:spLocks noGrp="1" noChangeArrowheads="1"/>
          </p:cNvSpPr>
          <p:nvPr>
            <p:ph type="ctrTitle"/>
          </p:nvPr>
        </p:nvSpPr>
        <p:spPr>
          <a:xfrm>
            <a:off x="990600" y="17526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3868" name="Rectangle 76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990600" y="3886200"/>
            <a:ext cx="6400800" cy="175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  <p:sp>
        <p:nvSpPr>
          <p:cNvPr id="33869" name="Rectangle 77"/>
          <p:cNvSpPr>
            <a:spLocks noGrp="1" noChangeArrowheads="1"/>
          </p:cNvSpPr>
          <p:nvPr>
            <p:ph type="dt" sz="half" idx="2"/>
          </p:nvPr>
        </p:nvSpPr>
        <p:spPr>
          <a:xfrm>
            <a:off x="7239000" y="6248400"/>
            <a:ext cx="1339850" cy="457200"/>
          </a:xfrm>
        </p:spPr>
        <p:txBody>
          <a:bodyPr/>
          <a:lstStyle>
            <a:lvl1pPr algn="ctr">
              <a:defRPr/>
            </a:lvl1pPr>
          </a:lstStyle>
          <a:p>
            <a:fld id="{3A632152-631D-C141-9B39-B3CE938E1525}" type="datetimeFigureOut">
              <a:rPr lang="en-US" smtClean="0"/>
              <a:pPr/>
              <a:t>6/22/09</a:t>
            </a:fld>
            <a:endParaRPr lang="en-US"/>
          </a:p>
        </p:txBody>
      </p:sp>
      <p:sp>
        <p:nvSpPr>
          <p:cNvPr id="33870" name="Rectangle 78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3871" name="Rectangle 79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2FBADB6-8177-2846-BF06-9A9CE045C8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A632152-631D-C141-9B39-B3CE938E1525}" type="datetimeFigureOut">
              <a:rPr lang="en-US" smtClean="0"/>
              <a:pPr/>
              <a:t>6/22/09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FBADB6-8177-2846-BF06-9A9CE045C8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A632152-631D-C141-9B39-B3CE938E1525}" type="datetimeFigureOut">
              <a:rPr lang="en-US" smtClean="0"/>
              <a:pPr/>
              <a:t>6/22/09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FBADB6-8177-2846-BF06-9A9CE045C8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8006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A632152-631D-C141-9B39-B3CE938E1525}" type="datetimeFigureOut">
              <a:rPr lang="en-US" smtClean="0"/>
              <a:pPr/>
              <a:t>6/22/09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FBADB6-8177-2846-BF06-9A9CE045C8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A632152-631D-C141-9B39-B3CE938E1525}" type="datetimeFigureOut">
              <a:rPr lang="en-US" smtClean="0"/>
              <a:pPr/>
              <a:t>6/22/09</a:t>
            </a:fld>
            <a:endParaRPr lang="en-US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FBADB6-8177-2846-BF06-9A9CE045C8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A632152-631D-C141-9B39-B3CE938E1525}" type="datetimeFigureOut">
              <a:rPr lang="en-US" smtClean="0"/>
              <a:pPr/>
              <a:t>6/22/09</a:t>
            </a:fld>
            <a:endParaRPr lang="en-US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FBADB6-8177-2846-BF06-9A9CE045C8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A632152-631D-C141-9B39-B3CE938E1525}" type="datetimeFigureOut">
              <a:rPr lang="en-US" smtClean="0"/>
              <a:pPr/>
              <a:t>6/22/09</a:t>
            </a:fld>
            <a:endParaRPr lang="en-US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FBADB6-8177-2846-BF06-9A9CE045C8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A632152-631D-C141-9B39-B3CE938E1525}" type="datetimeFigureOut">
              <a:rPr lang="en-US" smtClean="0"/>
              <a:pPr/>
              <a:t>6/22/09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FBADB6-8177-2846-BF06-9A9CE045C8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A632152-631D-C141-9B39-B3CE938E1525}" type="datetimeFigureOut">
              <a:rPr lang="en-US" smtClean="0"/>
              <a:pPr/>
              <a:t>6/22/09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FBADB6-8177-2846-BF06-9A9CE045C8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A632152-631D-C141-9B39-B3CE938E1525}" type="datetimeFigureOut">
              <a:rPr lang="en-US" smtClean="0"/>
              <a:pPr/>
              <a:t>6/22/09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FBADB6-8177-2846-BF06-9A9CE045C8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10350" y="304800"/>
            <a:ext cx="200025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09600" y="304800"/>
            <a:ext cx="584835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A632152-631D-C141-9B39-B3CE938E1525}" type="datetimeFigureOut">
              <a:rPr lang="en-US" smtClean="0"/>
              <a:pPr/>
              <a:t>6/22/09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FBADB6-8177-2846-BF06-9A9CE045C8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" name="Group 2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grpSp>
            <p:nvGrpSpPr>
              <p:cNvPr id="4" name="Group 3"/>
              <p:cNvGrpSpPr>
                <a:grpSpLocks/>
              </p:cNvGrpSpPr>
              <p:nvPr/>
            </p:nvGrpSpPr>
            <p:grpSpPr bwMode="auto">
              <a:xfrm>
                <a:off x="0" y="192"/>
                <a:ext cx="5760" cy="4032"/>
                <a:chOff x="0" y="192"/>
                <a:chExt cx="5760" cy="4032"/>
              </a:xfrm>
            </p:grpSpPr>
            <p:sp>
              <p:nvSpPr>
                <p:cNvPr id="18436" name="Line 4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8437" name="Line 5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8438" name="Line 6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8439" name="Line 7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8440" name="Line 8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8441" name="Line 9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8442" name="Line 10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8443" name="Line 11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8444" name="Line 12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8445" name="Line 13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8446" name="Line 14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8447" name="Line 15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8448" name="Line 16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8449" name="Line 17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8450" name="Line 18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8451" name="Line 19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8452" name="Line 20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8453" name="Line 21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8454" name="Line 22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8455" name="Line 23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8456" name="Line 24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8457" name="Line 25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5" name="Group 26"/>
              <p:cNvGrpSpPr>
                <a:grpSpLocks/>
              </p:cNvGrpSpPr>
              <p:nvPr/>
            </p:nvGrpSpPr>
            <p:grpSpPr bwMode="auto">
              <a:xfrm>
                <a:off x="192" y="0"/>
                <a:ext cx="5376" cy="4320"/>
                <a:chOff x="192" y="0"/>
                <a:chExt cx="5376" cy="4320"/>
              </a:xfrm>
            </p:grpSpPr>
            <p:sp>
              <p:nvSpPr>
                <p:cNvPr id="18459" name="Line 27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8460" name="Line 28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8461" name="Line 29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8462" name="Line 30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8463" name="Line 31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8464" name="Line 32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8465" name="Line 33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8466" name="Line 34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8467" name="Line 35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8468" name="Line 36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8469" name="Line 37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8470" name="Line 38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8471" name="Line 39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8472" name="Line 40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8473" name="Line 41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8474" name="Line 42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8475" name="Line 43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8476" name="Line 44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8477" name="Line 45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8478" name="Line 46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8479" name="Line 47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8480" name="Line 48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8481" name="Line 49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8482" name="Line 50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8483" name="Line 51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8484" name="Line 52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8485" name="Line 53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8486" name="Line 54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8487" name="Line 55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</p:grpSp>
        <p:sp>
          <p:nvSpPr>
            <p:cNvPr id="18488" name="Rectangle 56" descr="60%"/>
            <p:cNvSpPr>
              <a:spLocks noChangeArrowheads="1"/>
            </p:cNvSpPr>
            <p:nvPr/>
          </p:nvSpPr>
          <p:spPr bwMode="ltGray">
            <a:xfrm>
              <a:off x="2112" y="0"/>
              <a:ext cx="3648" cy="96"/>
            </a:xfrm>
            <a:prstGeom prst="rect">
              <a:avLst/>
            </a:prstGeom>
            <a:pattFill prst="pct60">
              <a:fgClr>
                <a:schemeClr val="folHlink"/>
              </a:fgClr>
              <a:bgClr>
                <a:schemeClr val="bg1"/>
              </a:bgClr>
            </a:patt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grpSp>
          <p:nvGrpSpPr>
            <p:cNvPr id="6" name="Group 57"/>
            <p:cNvGrpSpPr>
              <a:grpSpLocks/>
            </p:cNvGrpSpPr>
            <p:nvPr/>
          </p:nvGrpSpPr>
          <p:grpSpPr bwMode="auto">
            <a:xfrm>
              <a:off x="2064" y="3984"/>
              <a:ext cx="1920" cy="288"/>
              <a:chOff x="2064" y="3984"/>
              <a:chExt cx="1920" cy="288"/>
            </a:xfrm>
          </p:grpSpPr>
          <p:sp>
            <p:nvSpPr>
              <p:cNvPr id="18490" name="Rectangle 58" descr="60%"/>
              <p:cNvSpPr>
                <a:spLocks noChangeArrowheads="1"/>
              </p:cNvSpPr>
              <p:nvPr userDrawn="1"/>
            </p:nvSpPr>
            <p:spPr bwMode="ltGray">
              <a:xfrm>
                <a:off x="2112" y="4032"/>
                <a:ext cx="1824" cy="192"/>
              </a:xfrm>
              <a:prstGeom prst="rect">
                <a:avLst/>
              </a:prstGeom>
              <a:pattFill prst="pct60">
                <a:fgClr>
                  <a:schemeClr val="folHlink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8491" name="Line 59"/>
              <p:cNvSpPr>
                <a:spLocks noChangeShapeType="1"/>
              </p:cNvSpPr>
              <p:nvPr userDrawn="1"/>
            </p:nvSpPr>
            <p:spPr bwMode="ltGray">
              <a:xfrm>
                <a:off x="2064" y="4032"/>
                <a:ext cx="1920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8492" name="Line 60"/>
              <p:cNvSpPr>
                <a:spLocks noChangeShapeType="1"/>
              </p:cNvSpPr>
              <p:nvPr userDrawn="1"/>
            </p:nvSpPr>
            <p:spPr bwMode="ltGray">
              <a:xfrm>
                <a:off x="2064" y="4224"/>
                <a:ext cx="1920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8493" name="Line 61"/>
              <p:cNvSpPr>
                <a:spLocks noChangeShapeType="1"/>
              </p:cNvSpPr>
              <p:nvPr userDrawn="1"/>
            </p:nvSpPr>
            <p:spPr bwMode="ltGray">
              <a:xfrm>
                <a:off x="2112" y="3984"/>
                <a:ext cx="0" cy="28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8494" name="Line 62"/>
              <p:cNvSpPr>
                <a:spLocks noChangeShapeType="1"/>
              </p:cNvSpPr>
              <p:nvPr userDrawn="1"/>
            </p:nvSpPr>
            <p:spPr bwMode="ltGray">
              <a:xfrm>
                <a:off x="3936" y="3984"/>
                <a:ext cx="0" cy="28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</p:grpSp>
        <p:grpSp>
          <p:nvGrpSpPr>
            <p:cNvPr id="7" name="Group 63"/>
            <p:cNvGrpSpPr>
              <a:grpSpLocks/>
            </p:cNvGrpSpPr>
            <p:nvPr/>
          </p:nvGrpSpPr>
          <p:grpSpPr bwMode="auto">
            <a:xfrm>
              <a:off x="4512" y="3984"/>
              <a:ext cx="912" cy="288"/>
              <a:chOff x="4512" y="3984"/>
              <a:chExt cx="912" cy="288"/>
            </a:xfrm>
          </p:grpSpPr>
          <p:sp>
            <p:nvSpPr>
              <p:cNvPr id="18496" name="Rectangle 64" descr="60%"/>
              <p:cNvSpPr>
                <a:spLocks noChangeArrowheads="1"/>
              </p:cNvSpPr>
              <p:nvPr userDrawn="1"/>
            </p:nvSpPr>
            <p:spPr bwMode="ltGray">
              <a:xfrm>
                <a:off x="4560" y="4032"/>
                <a:ext cx="816" cy="192"/>
              </a:xfrm>
              <a:prstGeom prst="rect">
                <a:avLst/>
              </a:prstGeom>
              <a:pattFill prst="pct60">
                <a:fgClr>
                  <a:schemeClr val="folHlink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8497" name="Line 65"/>
              <p:cNvSpPr>
                <a:spLocks noChangeShapeType="1"/>
              </p:cNvSpPr>
              <p:nvPr userDrawn="1"/>
            </p:nvSpPr>
            <p:spPr bwMode="ltGray">
              <a:xfrm>
                <a:off x="4512" y="4032"/>
                <a:ext cx="912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8498" name="Line 66"/>
              <p:cNvSpPr>
                <a:spLocks noChangeShapeType="1"/>
              </p:cNvSpPr>
              <p:nvPr userDrawn="1"/>
            </p:nvSpPr>
            <p:spPr bwMode="ltGray">
              <a:xfrm>
                <a:off x="4512" y="4224"/>
                <a:ext cx="912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8499" name="Line 67"/>
              <p:cNvSpPr>
                <a:spLocks noChangeShapeType="1"/>
              </p:cNvSpPr>
              <p:nvPr userDrawn="1"/>
            </p:nvSpPr>
            <p:spPr bwMode="ltGray">
              <a:xfrm>
                <a:off x="4560" y="3984"/>
                <a:ext cx="0" cy="28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8500" name="Line 68"/>
              <p:cNvSpPr>
                <a:spLocks noChangeShapeType="1"/>
              </p:cNvSpPr>
              <p:nvPr userDrawn="1"/>
            </p:nvSpPr>
            <p:spPr bwMode="ltGray">
              <a:xfrm>
                <a:off x="5376" y="3984"/>
                <a:ext cx="0" cy="28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</p:grpSp>
        <p:grpSp>
          <p:nvGrpSpPr>
            <p:cNvPr id="8" name="Group 69"/>
            <p:cNvGrpSpPr>
              <a:grpSpLocks/>
            </p:cNvGrpSpPr>
            <p:nvPr/>
          </p:nvGrpSpPr>
          <p:grpSpPr bwMode="auto">
            <a:xfrm>
              <a:off x="624" y="3984"/>
              <a:ext cx="912" cy="288"/>
              <a:chOff x="624" y="3984"/>
              <a:chExt cx="912" cy="288"/>
            </a:xfrm>
          </p:grpSpPr>
          <p:sp>
            <p:nvSpPr>
              <p:cNvPr id="18502" name="Rectangle 70" descr="60%"/>
              <p:cNvSpPr>
                <a:spLocks noChangeArrowheads="1"/>
              </p:cNvSpPr>
              <p:nvPr userDrawn="1"/>
            </p:nvSpPr>
            <p:spPr bwMode="ltGray">
              <a:xfrm>
                <a:off x="672" y="4032"/>
                <a:ext cx="816" cy="192"/>
              </a:xfrm>
              <a:prstGeom prst="rect">
                <a:avLst/>
              </a:prstGeom>
              <a:pattFill prst="pct60">
                <a:fgClr>
                  <a:schemeClr val="folHlink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8503" name="Line 71"/>
              <p:cNvSpPr>
                <a:spLocks noChangeShapeType="1"/>
              </p:cNvSpPr>
              <p:nvPr userDrawn="1"/>
            </p:nvSpPr>
            <p:spPr bwMode="ltGray">
              <a:xfrm>
                <a:off x="624" y="4032"/>
                <a:ext cx="912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8504" name="Line 72"/>
              <p:cNvSpPr>
                <a:spLocks noChangeShapeType="1"/>
              </p:cNvSpPr>
              <p:nvPr userDrawn="1"/>
            </p:nvSpPr>
            <p:spPr bwMode="ltGray">
              <a:xfrm>
                <a:off x="624" y="4224"/>
                <a:ext cx="912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8505" name="Line 73"/>
              <p:cNvSpPr>
                <a:spLocks noChangeShapeType="1"/>
              </p:cNvSpPr>
              <p:nvPr userDrawn="1"/>
            </p:nvSpPr>
            <p:spPr bwMode="ltGray">
              <a:xfrm>
                <a:off x="672" y="3984"/>
                <a:ext cx="0" cy="28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8506" name="Line 74"/>
              <p:cNvSpPr>
                <a:spLocks noChangeShapeType="1"/>
              </p:cNvSpPr>
              <p:nvPr userDrawn="1"/>
            </p:nvSpPr>
            <p:spPr bwMode="ltGray">
              <a:xfrm>
                <a:off x="1488" y="3984"/>
                <a:ext cx="0" cy="28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</p:grpSp>
        <p:sp>
          <p:nvSpPr>
            <p:cNvPr id="18512" name="Line 80"/>
            <p:cNvSpPr>
              <a:spLocks noChangeShapeType="1"/>
            </p:cNvSpPr>
            <p:nvPr/>
          </p:nvSpPr>
          <p:spPr bwMode="ltGray">
            <a:xfrm>
              <a:off x="5568" y="0"/>
              <a:ext cx="0" cy="1488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grpSp>
          <p:nvGrpSpPr>
            <p:cNvPr id="9" name="Group 81"/>
            <p:cNvGrpSpPr>
              <a:grpSpLocks/>
            </p:cNvGrpSpPr>
            <p:nvPr/>
          </p:nvGrpSpPr>
          <p:grpSpPr bwMode="auto">
            <a:xfrm>
              <a:off x="261" y="892"/>
              <a:ext cx="1124" cy="1464"/>
              <a:chOff x="96" y="916"/>
              <a:chExt cx="2208" cy="2876"/>
            </a:xfrm>
          </p:grpSpPr>
          <p:sp>
            <p:nvSpPr>
              <p:cNvPr id="18514" name="Line 82"/>
              <p:cNvSpPr>
                <a:spLocks noChangeShapeType="1"/>
              </p:cNvSpPr>
              <p:nvPr/>
            </p:nvSpPr>
            <p:spPr bwMode="ltGray">
              <a:xfrm flipH="1">
                <a:off x="96" y="1037"/>
                <a:ext cx="22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8515" name="Line 83"/>
              <p:cNvSpPr>
                <a:spLocks noChangeShapeType="1"/>
              </p:cNvSpPr>
              <p:nvPr/>
            </p:nvSpPr>
            <p:spPr bwMode="ltGray">
              <a:xfrm>
                <a:off x="336" y="920"/>
                <a:ext cx="0" cy="287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8516" name="Arc 84"/>
              <p:cNvSpPr>
                <a:spLocks/>
              </p:cNvSpPr>
              <p:nvPr/>
            </p:nvSpPr>
            <p:spPr bwMode="ltGray">
              <a:xfrm flipH="1">
                <a:off x="217" y="916"/>
                <a:ext cx="239" cy="239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</p:grpSp>
      </p:grpSp>
      <p:sp>
        <p:nvSpPr>
          <p:cNvPr id="18507" name="Rectangle 75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048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</a:p>
        </p:txBody>
      </p:sp>
      <p:sp>
        <p:nvSpPr>
          <p:cNvPr id="18508" name="Rectangle 76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9050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18509" name="Rectangle 7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6294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latin typeface="Comic Sans MS" pitchFamily="66" charset="0"/>
              </a:defRPr>
            </a:lvl1pPr>
          </a:lstStyle>
          <a:p>
            <a:fld id="{3A632152-631D-C141-9B39-B3CE938E1525}" type="datetimeFigureOut">
              <a:rPr lang="en-US" smtClean="0"/>
              <a:pPr/>
              <a:t>6/22/09</a:t>
            </a:fld>
            <a:endParaRPr lang="en-US"/>
          </a:p>
        </p:txBody>
      </p:sp>
      <p:sp>
        <p:nvSpPr>
          <p:cNvPr id="18510" name="Rectangle 7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Comic Sans MS" pitchFamily="66" charset="0"/>
              </a:defRPr>
            </a:lvl1pPr>
          </a:lstStyle>
          <a:p>
            <a:endParaRPr lang="en-US"/>
          </a:p>
        </p:txBody>
      </p:sp>
      <p:sp>
        <p:nvSpPr>
          <p:cNvPr id="18511" name="Rectangle 7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Comic Sans MS" pitchFamily="66" charset="0"/>
              </a:defRPr>
            </a:lvl1pPr>
          </a:lstStyle>
          <a:p>
            <a:fld id="{22FBADB6-8177-2846-BF06-9A9CE045C8A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Microsoft_Equation2.bin"/><Relationship Id="rId5" Type="http://schemas.openxmlformats.org/officeDocument/2006/relationships/oleObject" Target="../embeddings/Microsoft_Equation3.bin"/><Relationship Id="rId7" Type="http://schemas.openxmlformats.org/officeDocument/2006/relationships/oleObject" Target="../embeddings/Microsoft_Equation5.bin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6.xml"/><Relationship Id="rId3" Type="http://schemas.openxmlformats.org/officeDocument/2006/relationships/oleObject" Target="../embeddings/Microsoft_Equation1.bin"/><Relationship Id="rId6" Type="http://schemas.openxmlformats.org/officeDocument/2006/relationships/oleObject" Target="../embeddings/Microsoft_Equation4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df"/><Relationship Id="rId3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image" Target="../media/image10.pdf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pdf"/><Relationship Id="rId3" Type="http://schemas.openxmlformats.org/officeDocument/2006/relationships/image" Target="../media/image9.png"/><Relationship Id="rId5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image" Target="../media/image14.pdf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pdf"/><Relationship Id="rId3" Type="http://schemas.openxmlformats.org/officeDocument/2006/relationships/image" Target="../media/image13.png"/><Relationship Id="rId5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image" Target="../media/image18.pdf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6.pdf"/><Relationship Id="rId3" Type="http://schemas.openxmlformats.org/officeDocument/2006/relationships/image" Target="../media/image17.png"/><Relationship Id="rId5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image" Target="../media/image22.pdf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0.pdf"/><Relationship Id="rId3" Type="http://schemas.openxmlformats.org/officeDocument/2006/relationships/image" Target="../media/image21.png"/><Relationship Id="rId5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df"/><Relationship Id="rId3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df"/><Relationship Id="rId3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df"/><Relationship Id="rId3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oleObject" Target="../embeddings/Microsoft_Equation9.bin"/><Relationship Id="rId4" Type="http://schemas.openxmlformats.org/officeDocument/2006/relationships/oleObject" Target="../embeddings/Microsoft_Equation7.bin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6.xml"/><Relationship Id="rId3" Type="http://schemas.openxmlformats.org/officeDocument/2006/relationships/oleObject" Target="../embeddings/Microsoft_Equation6.bin"/><Relationship Id="rId5" Type="http://schemas.openxmlformats.org/officeDocument/2006/relationships/oleObject" Target="../embeddings/Microsoft_Equation8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4" Type="http://schemas.openxmlformats.org/officeDocument/2006/relationships/oleObject" Target="../embeddings/Microsoft_Equation11.bin"/><Relationship Id="rId5" Type="http://schemas.openxmlformats.org/officeDocument/2006/relationships/image" Target="../media/image30.pdf"/><Relationship Id="rId7" Type="http://schemas.openxmlformats.org/officeDocument/2006/relationships/image" Target="../media/image32.pd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6.xml"/><Relationship Id="rId3" Type="http://schemas.openxmlformats.org/officeDocument/2006/relationships/oleObject" Target="../embeddings/Microsoft_Equation10.bin"/><Relationship Id="rId6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df"/><Relationship Id="rId3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4" Type="http://schemas.openxmlformats.org/officeDocument/2006/relationships/oleObject" Target="../embeddings/Microsoft_Equation13.bin"/><Relationship Id="rId5" Type="http://schemas.openxmlformats.org/officeDocument/2006/relationships/image" Target="../media/image36.pdf"/><Relationship Id="rId7" Type="http://schemas.openxmlformats.org/officeDocument/2006/relationships/image" Target="../media/image38.pd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6.xml"/><Relationship Id="rId3" Type="http://schemas.openxmlformats.org/officeDocument/2006/relationships/oleObject" Target="../embeddings/Microsoft_Equation12.bin"/><Relationship Id="rId6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df"/><Relationship Id="rId3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df"/><Relationship Id="rId3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772400" cy="1470025"/>
          </a:xfrm>
        </p:spPr>
        <p:txBody>
          <a:bodyPr/>
          <a:lstStyle/>
          <a:p>
            <a:r>
              <a:rPr lang="en-US" dirty="0" err="1" smtClean="0"/>
              <a:t>Λproduction</a:t>
            </a:r>
            <a:r>
              <a:rPr lang="en-US" dirty="0" smtClean="0"/>
              <a:t> in FINUDA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038600"/>
            <a:ext cx="6400800" cy="1752600"/>
          </a:xfrm>
        </p:spPr>
        <p:txBody>
          <a:bodyPr/>
          <a:lstStyle/>
          <a:p>
            <a:pPr algn="l">
              <a:buFont typeface="Arial"/>
              <a:buChar char="•"/>
            </a:pPr>
            <a:r>
              <a:rPr lang="en-US" dirty="0" smtClean="0"/>
              <a:t> </a:t>
            </a:r>
            <a:r>
              <a:rPr lang="en-US" dirty="0" err="1" smtClean="0"/>
              <a:t>Λ</a:t>
            </a:r>
            <a:r>
              <a:rPr lang="en-US" dirty="0" err="1" smtClean="0">
                <a:latin typeface="+mj-lt"/>
                <a:cs typeface="Symbol" charset="2"/>
              </a:rPr>
              <a:t>production</a:t>
            </a:r>
            <a:r>
              <a:rPr lang="en-US" dirty="0" smtClean="0">
                <a:latin typeface="+mj-lt"/>
                <a:cs typeface="Symbol" charset="2"/>
              </a:rPr>
              <a:t> reactions;</a:t>
            </a:r>
          </a:p>
          <a:p>
            <a:pPr algn="l">
              <a:buFont typeface="Arial"/>
              <a:buChar char="•"/>
            </a:pPr>
            <a:r>
              <a:rPr lang="en-US" dirty="0" smtClean="0">
                <a:latin typeface="+mj-lt"/>
                <a:cs typeface="Symbol" charset="2"/>
              </a:rPr>
              <a:t> </a:t>
            </a:r>
            <a:r>
              <a:rPr lang="en-US" dirty="0" err="1" smtClean="0">
                <a:latin typeface="+mj-lt"/>
                <a:cs typeface="Symbol" charset="2"/>
              </a:rPr>
              <a:t>Λ</a:t>
            </a:r>
            <a:r>
              <a:rPr lang="en-US" dirty="0" smtClean="0">
                <a:latin typeface="+mj-lt"/>
                <a:cs typeface="Symbol" charset="2"/>
              </a:rPr>
              <a:t> selection;</a:t>
            </a:r>
          </a:p>
          <a:p>
            <a:pPr algn="l">
              <a:buFont typeface="Arial"/>
              <a:buChar char="•"/>
            </a:pPr>
            <a:r>
              <a:rPr lang="en-US" dirty="0" smtClean="0">
                <a:latin typeface="+mj-lt"/>
                <a:cs typeface="Symbol" charset="2"/>
              </a:rPr>
              <a:t> </a:t>
            </a:r>
            <a:r>
              <a:rPr lang="en-US" dirty="0" err="1" smtClean="0"/>
              <a:t>Λ</a:t>
            </a:r>
            <a:r>
              <a:rPr lang="en-US" dirty="0" err="1" smtClean="0">
                <a:cs typeface="Symbol" charset="2"/>
              </a:rPr>
              <a:t>production</a:t>
            </a:r>
            <a:r>
              <a:rPr lang="en-US" dirty="0" smtClean="0">
                <a:cs typeface="Symbol" charset="2"/>
              </a:rPr>
              <a:t> as a function of A.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315200" y="6324600"/>
            <a:ext cx="11370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P.Gianotti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Λ</a:t>
            </a:r>
            <a:r>
              <a:rPr lang="en-US" dirty="0" smtClean="0"/>
              <a:t> production reactions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14400" y="1905000"/>
            <a:ext cx="746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 K</a:t>
            </a:r>
            <a:r>
              <a:rPr lang="en-US" baseline="30000" dirty="0" smtClean="0">
                <a:latin typeface="Symbol" charset="2"/>
                <a:cs typeface="Symbol" charset="2"/>
              </a:rPr>
              <a:t>-</a:t>
            </a:r>
            <a:r>
              <a:rPr lang="en-US" dirty="0" smtClean="0"/>
              <a:t> interacting inside a nucleus can produce a </a:t>
            </a:r>
            <a:r>
              <a:rPr lang="en-US" dirty="0" err="1" smtClean="0"/>
              <a:t>Λ</a:t>
            </a:r>
            <a:r>
              <a:rPr lang="en-US" dirty="0" smtClean="0"/>
              <a:t> via the following reactions:</a:t>
            </a: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2438400" y="2551331"/>
          <a:ext cx="1727200" cy="292100"/>
        </p:xfrm>
        <a:graphic>
          <a:graphicData uri="http://schemas.openxmlformats.org/presentationml/2006/ole">
            <p:oleObj spid="_x0000_s38914" name="Equation" r:id="rId3" imgW="1727200" imgH="292100" progId="Equation.3">
              <p:embed/>
            </p:oleObj>
          </a:graphicData>
        </a:graphic>
      </p:graphicFrame>
      <p:graphicFrame>
        <p:nvGraphicFramePr>
          <p:cNvPr id="38915" name="Object 3"/>
          <p:cNvGraphicFramePr>
            <a:graphicFrameLocks noChangeAspect="1"/>
          </p:cNvGraphicFramePr>
          <p:nvPr/>
        </p:nvGraphicFramePr>
        <p:xfrm>
          <a:off x="2444750" y="3105150"/>
          <a:ext cx="1714500" cy="355600"/>
        </p:xfrm>
        <a:graphic>
          <a:graphicData uri="http://schemas.openxmlformats.org/presentationml/2006/ole">
            <p:oleObj spid="_x0000_s38915" name="Equation" r:id="rId4" imgW="1714500" imgH="355600" progId="Equation.3">
              <p:embed/>
            </p:oleObj>
          </a:graphicData>
        </a:graphic>
      </p:graphicFrame>
      <p:graphicFrame>
        <p:nvGraphicFramePr>
          <p:cNvPr id="38916" name="Object 4"/>
          <p:cNvGraphicFramePr>
            <a:graphicFrameLocks noChangeAspect="1"/>
          </p:cNvGraphicFramePr>
          <p:nvPr/>
        </p:nvGraphicFramePr>
        <p:xfrm>
          <a:off x="2463800" y="3554413"/>
          <a:ext cx="1879600" cy="355600"/>
        </p:xfrm>
        <a:graphic>
          <a:graphicData uri="http://schemas.openxmlformats.org/presentationml/2006/ole">
            <p:oleObj spid="_x0000_s38916" name="Equation" r:id="rId5" imgW="1879600" imgH="355600" progId="Equation.3">
              <p:embed/>
            </p:oleObj>
          </a:graphicData>
        </a:graphic>
      </p:graphicFrame>
      <p:graphicFrame>
        <p:nvGraphicFramePr>
          <p:cNvPr id="38917" name="Object 5"/>
          <p:cNvGraphicFramePr>
            <a:graphicFrameLocks noChangeAspect="1"/>
          </p:cNvGraphicFramePr>
          <p:nvPr/>
        </p:nvGraphicFramePr>
        <p:xfrm>
          <a:off x="2463800" y="4140200"/>
          <a:ext cx="1879600" cy="355600"/>
        </p:xfrm>
        <a:graphic>
          <a:graphicData uri="http://schemas.openxmlformats.org/presentationml/2006/ole">
            <p:oleObj spid="_x0000_s38917" name="Equation" r:id="rId6" imgW="1879600" imgH="355600" progId="Equation.3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09600" y="4800600"/>
            <a:ext cx="792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Then Λ is reconstructed via its decay into a proton and a negative </a:t>
            </a:r>
            <a:r>
              <a:rPr lang="en-US" dirty="0" err="1" smtClean="0"/>
              <a:t>pion</a:t>
            </a:r>
            <a:r>
              <a:rPr lang="en-US" dirty="0" smtClean="0"/>
              <a:t>.</a:t>
            </a:r>
            <a:endParaRPr lang="en-US" dirty="0"/>
          </a:p>
        </p:txBody>
      </p:sp>
      <p:graphicFrame>
        <p:nvGraphicFramePr>
          <p:cNvPr id="38920" name="Object 8"/>
          <p:cNvGraphicFramePr>
            <a:graphicFrameLocks noChangeAspect="1"/>
          </p:cNvGraphicFramePr>
          <p:nvPr/>
        </p:nvGraphicFramePr>
        <p:xfrm>
          <a:off x="2870200" y="5374585"/>
          <a:ext cx="1473200" cy="448365"/>
        </p:xfrm>
        <a:graphic>
          <a:graphicData uri="http://schemas.openxmlformats.org/presentationml/2006/ole">
            <p:oleObj spid="_x0000_s38920" name="Equation" r:id="rId7" imgW="1168400" imgH="355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Λ</a:t>
            </a:r>
            <a:r>
              <a:rPr lang="en-US" dirty="0" smtClean="0"/>
              <a:t> selection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14400" y="1676400"/>
            <a:ext cx="746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 looked at events produced at the K</a:t>
            </a:r>
            <a:r>
              <a:rPr lang="en-US" baseline="30000" dirty="0" smtClean="0">
                <a:latin typeface="Symbol" charset="2"/>
                <a:cs typeface="Symbol" charset="2"/>
              </a:rPr>
              <a:t>-</a:t>
            </a:r>
            <a:r>
              <a:rPr lang="en-US" dirty="0" smtClean="0"/>
              <a:t> interaction vertex with at least a proton and a negative </a:t>
            </a:r>
            <a:r>
              <a:rPr lang="en-US" dirty="0" err="1" smtClean="0"/>
              <a:t>pion</a:t>
            </a:r>
            <a:r>
              <a:rPr lang="en-US" dirty="0" smtClean="0"/>
              <a:t> and we reconstruct invariant mass</a:t>
            </a:r>
            <a:endParaRPr lang="en-US" dirty="0"/>
          </a:p>
        </p:txBody>
      </p:sp>
      <p:pic>
        <p:nvPicPr>
          <p:cNvPr id="4" name="Picture 3" descr="c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 rot="16200000">
            <a:off x="1919649" y="1356951"/>
            <a:ext cx="4085502" cy="6096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96000" y="3886200"/>
            <a:ext cx="1981200" cy="369332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2003 data sample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Λ</a:t>
            </a:r>
            <a:r>
              <a:rPr lang="en-US" dirty="0" smtClean="0"/>
              <a:t> momentum 2006 data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9600" y="5410200"/>
            <a:ext cx="562399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In black </a:t>
            </a:r>
            <a:r>
              <a:rPr lang="en-US" dirty="0" smtClean="0"/>
              <a:t>the momentum of the (</a:t>
            </a:r>
            <a:r>
              <a:rPr lang="en-US" dirty="0" err="1" smtClean="0"/>
              <a:t>p,π</a:t>
            </a:r>
            <a:r>
              <a:rPr lang="en-US" baseline="30000" dirty="0" smtClean="0"/>
              <a:t>-</a:t>
            </a:r>
            <a:r>
              <a:rPr lang="en-US" dirty="0" smtClean="0"/>
              <a:t>) “particle”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In red </a:t>
            </a:r>
            <a:r>
              <a:rPr lang="en-US" dirty="0" smtClean="0"/>
              <a:t>the same quantity for </a:t>
            </a:r>
            <a:r>
              <a:rPr lang="en-US" dirty="0" err="1" smtClean="0"/>
              <a:t>inv.mass</a:t>
            </a:r>
            <a:r>
              <a:rPr lang="en-US" dirty="0" smtClean="0"/>
              <a:t> in the </a:t>
            </a:r>
            <a:r>
              <a:rPr lang="en-US" dirty="0" err="1" smtClean="0"/>
              <a:t>Λrange</a:t>
            </a:r>
            <a:endParaRPr lang="en-US" dirty="0" smtClean="0"/>
          </a:p>
          <a:p>
            <a:r>
              <a:rPr lang="en-US" dirty="0" smtClean="0"/>
              <a:t>Histograms are normalized to the same scale</a:t>
            </a:r>
            <a:endParaRPr lang="en-US" dirty="0"/>
          </a:p>
        </p:txBody>
      </p:sp>
      <p:pic>
        <p:nvPicPr>
          <p:cNvPr id="5" name="Picture 4" descr="p_pi_momAllScale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 rot="16200000">
            <a:off x="5022435" y="571035"/>
            <a:ext cx="3169530" cy="4680000"/>
          </a:xfrm>
          <a:prstGeom prst="rect">
            <a:avLst/>
          </a:prstGeom>
        </p:spPr>
      </p:pic>
      <p:pic>
        <p:nvPicPr>
          <p:cNvPr id="3" name="Picture 2" descr="p_pi_momAll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 rot="16200000">
            <a:off x="983839" y="1207246"/>
            <a:ext cx="3169523" cy="468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Tight selections</a:t>
            </a:r>
            <a:endParaRPr lang="en-US" dirty="0"/>
          </a:p>
        </p:txBody>
      </p:sp>
      <p:pic>
        <p:nvPicPr>
          <p:cNvPr id="3" name="Picture 2" descr="LambdaAll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 rot="16200000">
            <a:off x="1362686" y="1095671"/>
            <a:ext cx="3160487" cy="4666657"/>
          </a:xfrm>
          <a:prstGeom prst="rect">
            <a:avLst/>
          </a:prstGeom>
        </p:spPr>
      </p:pic>
      <p:pic>
        <p:nvPicPr>
          <p:cNvPr id="5" name="Picture 4" descr="CangleAll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 rot="16200000">
            <a:off x="4942453" y="2571912"/>
            <a:ext cx="3153636" cy="4656540"/>
          </a:xfrm>
          <a:prstGeom prst="rect">
            <a:avLst/>
          </a:prstGeom>
        </p:spPr>
      </p:pic>
      <p:grpSp>
        <p:nvGrpSpPr>
          <p:cNvPr id="22" name="Group 21"/>
          <p:cNvGrpSpPr/>
          <p:nvPr/>
        </p:nvGrpSpPr>
        <p:grpSpPr>
          <a:xfrm>
            <a:off x="5562600" y="1143000"/>
            <a:ext cx="2133600" cy="1769100"/>
            <a:chOff x="5562600" y="1143000"/>
            <a:chExt cx="2133600" cy="1769100"/>
          </a:xfrm>
        </p:grpSpPr>
        <p:sp>
          <p:nvSpPr>
            <p:cNvPr id="21" name="Rectangle 20"/>
            <p:cNvSpPr/>
            <p:nvPr/>
          </p:nvSpPr>
          <p:spPr>
            <a:xfrm>
              <a:off x="5562600" y="1143000"/>
              <a:ext cx="2133600" cy="17691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/>
            <p:cNvCxnSpPr/>
            <p:nvPr/>
          </p:nvCxnSpPr>
          <p:spPr>
            <a:xfrm flipV="1">
              <a:off x="5952067" y="2201333"/>
              <a:ext cx="609600" cy="533400"/>
            </a:xfrm>
            <a:prstGeom prst="lin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sp>
          <p:nvSpPr>
            <p:cNvPr id="12" name="Arc 11"/>
            <p:cNvSpPr/>
            <p:nvPr/>
          </p:nvSpPr>
          <p:spPr>
            <a:xfrm rot="19894553">
              <a:off x="6155266" y="2120684"/>
              <a:ext cx="1219200" cy="533400"/>
            </a:xfrm>
            <a:prstGeom prst="arc">
              <a:avLst>
                <a:gd name="adj1" fmla="val 15071778"/>
                <a:gd name="adj2" fmla="val 20938411"/>
              </a:avLst>
            </a:prstGeom>
            <a:noFill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Arc 14"/>
            <p:cNvSpPr/>
            <p:nvPr/>
          </p:nvSpPr>
          <p:spPr>
            <a:xfrm>
              <a:off x="6358468" y="1617134"/>
              <a:ext cx="228600" cy="762000"/>
            </a:xfrm>
            <a:prstGeom prst="arc">
              <a:avLst>
                <a:gd name="adj1" fmla="val 16200000"/>
                <a:gd name="adj2" fmla="val 3842467"/>
              </a:avLst>
            </a:prstGeom>
            <a:noFill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952067" y="2201333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>
                  <a:latin typeface="Times New Roman"/>
                  <a:cs typeface="Times New Roman"/>
                </a:rPr>
                <a:t>Λ</a:t>
              </a:r>
              <a:endParaRPr lang="en-US" dirty="0">
                <a:latin typeface="Times New Roman"/>
                <a:cs typeface="Times New Roman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182779" y="1678002"/>
              <a:ext cx="3524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>
                  <a:latin typeface="Times New Roman"/>
                  <a:cs typeface="Times New Roman"/>
                </a:rPr>
                <a:t>π</a:t>
              </a:r>
              <a:r>
                <a:rPr lang="en-US" baseline="30000" dirty="0" smtClean="0">
                  <a:latin typeface="Times New Roman"/>
                  <a:cs typeface="Times New Roman"/>
                </a:rPr>
                <a:t>-</a:t>
              </a:r>
              <a:endParaRPr lang="en-US" baseline="30000" dirty="0">
                <a:latin typeface="Times New Roman"/>
                <a:cs typeface="Times New Roman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634118" y="1992868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>
                  <a:latin typeface="Times New Roman"/>
                  <a:cs typeface="Times New Roman"/>
                </a:rPr>
                <a:t>p</a:t>
              </a:r>
              <a:endParaRPr lang="en-US" baseline="30000" dirty="0">
                <a:latin typeface="Times New Roman"/>
                <a:cs typeface="Times New Roman"/>
              </a:endParaRPr>
            </a:p>
          </p:txBody>
        </p:sp>
        <p:sp>
          <p:nvSpPr>
            <p:cNvPr id="19" name="Arc 18"/>
            <p:cNvSpPr/>
            <p:nvPr/>
          </p:nvSpPr>
          <p:spPr>
            <a:xfrm rot="1272417">
              <a:off x="6377040" y="1960568"/>
              <a:ext cx="372533" cy="230023"/>
            </a:xfrm>
            <a:prstGeom prst="arc">
              <a:avLst>
                <a:gd name="adj1" fmla="val 16200000"/>
                <a:gd name="adj2" fmla="val 20426542"/>
              </a:avLst>
            </a:prstGeom>
            <a:noFill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629400" y="1856601"/>
              <a:ext cx="25837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aseline="30000" dirty="0" err="1" smtClean="0">
                  <a:latin typeface="Times New Roman"/>
                  <a:cs typeface="Times New Roman"/>
                </a:rPr>
                <a:t>θ</a:t>
              </a:r>
              <a:endParaRPr lang="en-US" baseline="30000" dirty="0">
                <a:latin typeface="Times New Roman"/>
                <a:cs typeface="Times New Roman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1219200" y="5257800"/>
            <a:ext cx="1981200" cy="369332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2006 data sample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of the tight selection</a:t>
            </a:r>
            <a:endParaRPr lang="en-US" dirty="0"/>
          </a:p>
        </p:txBody>
      </p:sp>
      <p:pic>
        <p:nvPicPr>
          <p:cNvPr id="3" name="Picture 2" descr="c2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 rot="16200000">
            <a:off x="1482090" y="979170"/>
            <a:ext cx="2926080" cy="43205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505200" y="3059668"/>
            <a:ext cx="1219200" cy="369332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err="1" smtClean="0"/>
              <a:t>cosθ</a:t>
            </a:r>
            <a:r>
              <a:rPr lang="en-US" dirty="0" smtClean="0"/>
              <a:t>&gt;0</a:t>
            </a:r>
          </a:p>
        </p:txBody>
      </p:sp>
      <p:pic>
        <p:nvPicPr>
          <p:cNvPr id="5" name="Picture 4" descr="LambdaMom2006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 rot="16200000">
            <a:off x="5269230" y="2548890"/>
            <a:ext cx="2926080" cy="43205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52600" y="5040868"/>
            <a:ext cx="2209800" cy="369332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2003 data sample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of the tight selection</a:t>
            </a:r>
            <a:endParaRPr lang="en-US" dirty="0"/>
          </a:p>
        </p:txBody>
      </p:sp>
      <p:pic>
        <p:nvPicPr>
          <p:cNvPr id="3" name="Picture 2" descr="c3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 rot="16200000">
            <a:off x="1382941" y="903061"/>
            <a:ext cx="2925720" cy="432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52600" y="5040868"/>
            <a:ext cx="2209800" cy="369332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2006 data sample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505200" y="3059668"/>
            <a:ext cx="1219200" cy="369332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err="1" smtClean="0"/>
              <a:t>cosθ</a:t>
            </a:r>
            <a:r>
              <a:rPr lang="en-US" dirty="0" smtClean="0"/>
              <a:t>&gt;0</a:t>
            </a:r>
          </a:p>
        </p:txBody>
      </p:sp>
      <p:pic>
        <p:nvPicPr>
          <p:cNvPr id="6" name="Picture 5" descr="LambdaMom2006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 rot="16200000">
            <a:off x="5269230" y="2365651"/>
            <a:ext cx="2926080" cy="43205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Λmomenta</a:t>
            </a:r>
            <a:r>
              <a:rPr lang="en-US" dirty="0" smtClean="0"/>
              <a:t> for 2006 targets</a:t>
            </a:r>
            <a:endParaRPr lang="en-US" dirty="0"/>
          </a:p>
        </p:txBody>
      </p:sp>
      <p:pic>
        <p:nvPicPr>
          <p:cNvPr id="3" name="Picture 2" descr="Lmom2006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 rot="16200000">
            <a:off x="2197704" y="545495"/>
            <a:ext cx="459619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Λmomenta</a:t>
            </a:r>
            <a:r>
              <a:rPr lang="en-US" dirty="0" smtClean="0"/>
              <a:t> for 2003 targets</a:t>
            </a:r>
            <a:endParaRPr lang="en-US" dirty="0"/>
          </a:p>
        </p:txBody>
      </p:sp>
      <p:pic>
        <p:nvPicPr>
          <p:cNvPr id="3" name="Picture 2" descr="LambdaMom2003All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 rot="16200000">
            <a:off x="2249714" y="569686"/>
            <a:ext cx="4644571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Secondary vertex selection</a:t>
            </a:r>
            <a:endParaRPr lang="en-US" dirty="0"/>
          </a:p>
        </p:txBody>
      </p:sp>
      <p:pic>
        <p:nvPicPr>
          <p:cNvPr id="3" name="Picture 2" descr="Dist_Mass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 rot="16200000">
            <a:off x="2249714" y="725714"/>
            <a:ext cx="4644571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of </a:t>
            </a:r>
            <a:r>
              <a:rPr lang="en-US" dirty="0" err="1" smtClean="0"/>
              <a:t>Λmomentum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38200" y="1981200"/>
            <a:ext cx="754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 want to understand the nature of the 2 bumps in the </a:t>
            </a:r>
            <a:r>
              <a:rPr lang="en-US" dirty="0" err="1" smtClean="0"/>
              <a:t>Λ</a:t>
            </a:r>
            <a:r>
              <a:rPr lang="en-US" dirty="0" smtClean="0"/>
              <a:t> momentum spectrum.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38200" y="3200400"/>
            <a:ext cx="754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Coming back to </a:t>
            </a:r>
            <a:r>
              <a:rPr lang="en-US" dirty="0" err="1" smtClean="0"/>
              <a:t>Λ</a:t>
            </a:r>
            <a:r>
              <a:rPr lang="en-US" dirty="0" smtClean="0"/>
              <a:t> production, we know that there are 2 kinds of reactions</a:t>
            </a:r>
            <a:endParaRPr lang="en-US" dirty="0"/>
          </a:p>
        </p:txBody>
      </p:sp>
      <p:graphicFrame>
        <p:nvGraphicFramePr>
          <p:cNvPr id="48130" name="Object 2"/>
          <p:cNvGraphicFramePr>
            <a:graphicFrameLocks noChangeAspect="1"/>
          </p:cNvGraphicFramePr>
          <p:nvPr/>
        </p:nvGraphicFramePr>
        <p:xfrm>
          <a:off x="1473200" y="3910013"/>
          <a:ext cx="1727200" cy="292100"/>
        </p:xfrm>
        <a:graphic>
          <a:graphicData uri="http://schemas.openxmlformats.org/presentationml/2006/ole">
            <p:oleObj spid="_x0000_s48130" name="Equation" r:id="rId3" imgW="1727200" imgH="292100" progId="Equation.3">
              <p:embed/>
            </p:oleObj>
          </a:graphicData>
        </a:graphic>
      </p:graphicFrame>
      <p:graphicFrame>
        <p:nvGraphicFramePr>
          <p:cNvPr id="48131" name="Object 3"/>
          <p:cNvGraphicFramePr>
            <a:graphicFrameLocks noChangeAspect="1"/>
          </p:cNvGraphicFramePr>
          <p:nvPr/>
        </p:nvGraphicFramePr>
        <p:xfrm>
          <a:off x="5054600" y="3910013"/>
          <a:ext cx="1879600" cy="355600"/>
        </p:xfrm>
        <a:graphic>
          <a:graphicData uri="http://schemas.openxmlformats.org/presentationml/2006/ole">
            <p:oleObj spid="_x0000_s48131" name="Equation" r:id="rId4" imgW="1879600" imgH="355600" progId="Equation.3">
              <p:embed/>
            </p:oleObj>
          </a:graphicData>
        </a:graphic>
      </p:graphicFrame>
      <p:graphicFrame>
        <p:nvGraphicFramePr>
          <p:cNvPr id="48132" name="Object 4"/>
          <p:cNvGraphicFramePr>
            <a:graphicFrameLocks noChangeAspect="1"/>
          </p:cNvGraphicFramePr>
          <p:nvPr/>
        </p:nvGraphicFramePr>
        <p:xfrm>
          <a:off x="1473200" y="4318000"/>
          <a:ext cx="1714500" cy="355600"/>
        </p:xfrm>
        <a:graphic>
          <a:graphicData uri="http://schemas.openxmlformats.org/presentationml/2006/ole">
            <p:oleObj spid="_x0000_s48132" name="Equation" r:id="rId5" imgW="1714500" imgH="355600" progId="Equation.3">
              <p:embed/>
            </p:oleObj>
          </a:graphicData>
        </a:graphic>
      </p:graphicFrame>
      <p:graphicFrame>
        <p:nvGraphicFramePr>
          <p:cNvPr id="48133" name="Object 5"/>
          <p:cNvGraphicFramePr>
            <a:graphicFrameLocks noChangeAspect="1"/>
          </p:cNvGraphicFramePr>
          <p:nvPr/>
        </p:nvGraphicFramePr>
        <p:xfrm>
          <a:off x="5054600" y="4265613"/>
          <a:ext cx="1879600" cy="355600"/>
        </p:xfrm>
        <a:graphic>
          <a:graphicData uri="http://schemas.openxmlformats.org/presentationml/2006/ole">
            <p:oleObj spid="_x0000_s48133" name="Equation" r:id="rId6" imgW="1879600" imgH="355600" progId="Equation.3">
              <p:embed/>
            </p:oleObj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838200" y="4038600"/>
            <a:ext cx="399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1)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477757" y="4038600"/>
            <a:ext cx="399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2)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48680" y="5334000"/>
            <a:ext cx="51711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for 1) just one proton is present in the final state</a:t>
            </a:r>
          </a:p>
          <a:p>
            <a:r>
              <a:rPr lang="en-US" dirty="0" smtClean="0"/>
              <a:t>for 2) two protons can be present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Λproduction</a:t>
            </a:r>
            <a:r>
              <a:rPr lang="en-US" dirty="0" smtClean="0"/>
              <a:t> on one nucleon</a:t>
            </a:r>
            <a:endParaRPr lang="en-US" dirty="0"/>
          </a:p>
        </p:txBody>
      </p:sp>
      <p:graphicFrame>
        <p:nvGraphicFramePr>
          <p:cNvPr id="50178" name="Object 2"/>
          <p:cNvGraphicFramePr>
            <a:graphicFrameLocks noChangeAspect="1"/>
          </p:cNvGraphicFramePr>
          <p:nvPr/>
        </p:nvGraphicFramePr>
        <p:xfrm>
          <a:off x="914400" y="1600200"/>
          <a:ext cx="1727200" cy="292100"/>
        </p:xfrm>
        <a:graphic>
          <a:graphicData uri="http://schemas.openxmlformats.org/presentationml/2006/ole">
            <p:oleObj spid="_x0000_s50178" name="Equation" r:id="rId3" imgW="1727200" imgH="292100" progId="Equation.3">
              <p:embed/>
            </p:oleObj>
          </a:graphicData>
        </a:graphic>
      </p:graphicFrame>
      <p:graphicFrame>
        <p:nvGraphicFramePr>
          <p:cNvPr id="50179" name="Object 3"/>
          <p:cNvGraphicFramePr>
            <a:graphicFrameLocks noChangeAspect="1"/>
          </p:cNvGraphicFramePr>
          <p:nvPr/>
        </p:nvGraphicFramePr>
        <p:xfrm>
          <a:off x="914400" y="2008187"/>
          <a:ext cx="1714500" cy="355600"/>
        </p:xfrm>
        <a:graphic>
          <a:graphicData uri="http://schemas.openxmlformats.org/presentationml/2006/ole">
            <p:oleObj spid="_x0000_s50179" name="Equation" r:id="rId4" imgW="1714500" imgH="355600" progId="Equation.3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895600" y="1752600"/>
            <a:ext cx="59888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by selecting events with just one proton in the final state </a:t>
            </a:r>
          </a:p>
          <a:p>
            <a:r>
              <a:rPr lang="en-US" dirty="0" smtClean="0"/>
              <a:t>and one or two negative </a:t>
            </a:r>
            <a:r>
              <a:rPr lang="en-US" dirty="0" err="1" smtClean="0"/>
              <a:t>pions</a:t>
            </a:r>
            <a:r>
              <a:rPr lang="en-US" dirty="0" smtClean="0"/>
              <a:t> we obtain:</a:t>
            </a:r>
            <a:endParaRPr lang="en-US" dirty="0"/>
          </a:p>
        </p:txBody>
      </p:sp>
      <p:pic>
        <p:nvPicPr>
          <p:cNvPr id="6" name="Picture 5" descr="LambdaMom_1p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 rot="16200000">
            <a:off x="5286375" y="2619375"/>
            <a:ext cx="2438400" cy="3600450"/>
          </a:xfrm>
          <a:prstGeom prst="rect">
            <a:avLst/>
          </a:prstGeom>
        </p:spPr>
      </p:pic>
      <p:pic>
        <p:nvPicPr>
          <p:cNvPr id="7" name="Picture 6" descr="Lambda_1p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7"/>
              <a:stretch>
                <a:fillRect/>
              </a:stretch>
            </p:blipFill>
          </mc:Choice>
          <mc:Fallback>
            <p:blipFill>
              <a:blip r:embed="rId8"/>
              <a:stretch>
                <a:fillRect/>
              </a:stretch>
            </p:blipFill>
          </mc:Fallback>
        </mc:AlternateContent>
        <p:spPr>
          <a:xfrm rot="16200000">
            <a:off x="1495425" y="2006591"/>
            <a:ext cx="2438400" cy="3600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Target by Target</a:t>
            </a:r>
            <a:endParaRPr lang="en-US" dirty="0"/>
          </a:p>
        </p:txBody>
      </p:sp>
      <p:pic>
        <p:nvPicPr>
          <p:cNvPr id="4" name="Picture 3" descr="LambdaMom2006_9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 rot="16200000">
            <a:off x="2671907" y="1426096"/>
            <a:ext cx="5247988" cy="54101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Λproduction</a:t>
            </a:r>
            <a:r>
              <a:rPr lang="en-US" dirty="0" smtClean="0"/>
              <a:t> on two nucleons</a:t>
            </a:r>
            <a:endParaRPr lang="en-US" dirty="0"/>
          </a:p>
        </p:txBody>
      </p:sp>
      <p:graphicFrame>
        <p:nvGraphicFramePr>
          <p:cNvPr id="52226" name="Object 2"/>
          <p:cNvGraphicFramePr>
            <a:graphicFrameLocks noChangeAspect="1"/>
          </p:cNvGraphicFramePr>
          <p:nvPr/>
        </p:nvGraphicFramePr>
        <p:xfrm>
          <a:off x="838200" y="1700213"/>
          <a:ext cx="1879600" cy="355600"/>
        </p:xfrm>
        <a:graphic>
          <a:graphicData uri="http://schemas.openxmlformats.org/presentationml/2006/ole">
            <p:oleObj spid="_x0000_s52226" name="Equation" r:id="rId3" imgW="1879600" imgH="355600" progId="Equation.3">
              <p:embed/>
            </p:oleObj>
          </a:graphicData>
        </a:graphic>
      </p:graphicFrame>
      <p:graphicFrame>
        <p:nvGraphicFramePr>
          <p:cNvPr id="52227" name="Object 3"/>
          <p:cNvGraphicFramePr>
            <a:graphicFrameLocks noChangeAspect="1"/>
          </p:cNvGraphicFramePr>
          <p:nvPr/>
        </p:nvGraphicFramePr>
        <p:xfrm>
          <a:off x="838200" y="2286000"/>
          <a:ext cx="1879600" cy="355600"/>
        </p:xfrm>
        <a:graphic>
          <a:graphicData uri="http://schemas.openxmlformats.org/presentationml/2006/ole">
            <p:oleObj spid="_x0000_s52227" name="Equation" r:id="rId4" imgW="1879600" imgH="355600" progId="Equation.3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819400" y="1868269"/>
            <a:ext cx="60901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by selecting events with just two protons in the final state </a:t>
            </a:r>
          </a:p>
          <a:p>
            <a:r>
              <a:rPr lang="en-US" dirty="0" smtClean="0"/>
              <a:t>and one or one negative </a:t>
            </a:r>
            <a:r>
              <a:rPr lang="en-US" dirty="0" err="1" smtClean="0"/>
              <a:t>pion</a:t>
            </a:r>
            <a:r>
              <a:rPr lang="en-US" dirty="0" smtClean="0"/>
              <a:t> we obtain:</a:t>
            </a:r>
            <a:endParaRPr lang="en-US" dirty="0"/>
          </a:p>
        </p:txBody>
      </p:sp>
      <p:pic>
        <p:nvPicPr>
          <p:cNvPr id="6" name="Picture 5" descr="Lambda_1pi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 rot="16200000">
            <a:off x="1419225" y="2466975"/>
            <a:ext cx="2438400" cy="3600450"/>
          </a:xfrm>
          <a:prstGeom prst="rect">
            <a:avLst/>
          </a:prstGeom>
        </p:spPr>
      </p:pic>
      <p:pic>
        <p:nvPicPr>
          <p:cNvPr id="7" name="Picture 6" descr="LambdaMom_1pi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7"/>
              <a:stretch>
                <a:fillRect/>
              </a:stretch>
            </p:blipFill>
          </mc:Choice>
          <mc:Fallback>
            <p:blipFill>
              <a:blip r:embed="rId8"/>
              <a:stretch>
                <a:fillRect/>
              </a:stretch>
            </p:blipFill>
          </mc:Fallback>
        </mc:AlternateContent>
        <p:spPr>
          <a:xfrm rot="16200000">
            <a:off x="5534025" y="2924175"/>
            <a:ext cx="2438400" cy="3600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Target by Target</a:t>
            </a:r>
            <a:endParaRPr lang="en-US" dirty="0"/>
          </a:p>
        </p:txBody>
      </p:sp>
      <p:pic>
        <p:nvPicPr>
          <p:cNvPr id="3" name="Picture 2" descr="LambdaMom2006_10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 rot="16200000">
            <a:off x="2519363" y="1435478"/>
            <a:ext cx="5238750" cy="54006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"/>
            <a:ext cx="7772400" cy="1143000"/>
          </a:xfrm>
        </p:spPr>
        <p:txBody>
          <a:bodyPr/>
          <a:lstStyle/>
          <a:p>
            <a:r>
              <a:rPr lang="en-US" dirty="0" smtClean="0"/>
              <a:t>Comparison</a:t>
            </a:r>
            <a:endParaRPr lang="en-US" dirty="0"/>
          </a:p>
        </p:txBody>
      </p:sp>
      <p:pic>
        <p:nvPicPr>
          <p:cNvPr id="3" name="Picture 2" descr="Comparison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 rot="16200000">
            <a:off x="3205841" y="342899"/>
            <a:ext cx="4180115" cy="617220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9600" y="5562600"/>
            <a:ext cx="55497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RED</a:t>
            </a:r>
            <a:r>
              <a:rPr lang="en-US" dirty="0" smtClean="0"/>
              <a:t> </a:t>
            </a:r>
            <a:r>
              <a:rPr lang="en-US" dirty="0" err="1" smtClean="0"/>
              <a:t>Λ</a:t>
            </a:r>
            <a:r>
              <a:rPr lang="en-US" dirty="0" smtClean="0"/>
              <a:t> momentum for events with just one </a:t>
            </a:r>
            <a:r>
              <a:rPr lang="en-US" dirty="0" err="1" smtClean="0"/>
              <a:t>pion</a:t>
            </a:r>
            <a:endParaRPr lang="en-US" dirty="0" smtClean="0"/>
          </a:p>
          <a:p>
            <a:r>
              <a:rPr lang="en-US" b="1" dirty="0" smtClean="0">
                <a:solidFill>
                  <a:srgbClr val="0000FF"/>
                </a:solidFill>
              </a:rPr>
              <a:t>BLUE</a:t>
            </a:r>
            <a:r>
              <a:rPr lang="en-US" dirty="0" smtClean="0"/>
              <a:t> </a:t>
            </a:r>
            <a:r>
              <a:rPr lang="en-US" dirty="0" err="1" smtClean="0"/>
              <a:t>Λ</a:t>
            </a:r>
            <a:r>
              <a:rPr lang="en-US" dirty="0" smtClean="0"/>
              <a:t> momentum for events with just one proton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ello struttura realizzato mediante cianografia">
  <a:themeElements>
    <a:clrScheme name="Struttura predefinita 2">
      <a:dk1>
        <a:srgbClr val="40458C"/>
      </a:dk1>
      <a:lt1>
        <a:srgbClr val="FFFFFF"/>
      </a:lt1>
      <a:dk2>
        <a:srgbClr val="9900CC"/>
      </a:dk2>
      <a:lt2>
        <a:srgbClr val="1B285F"/>
      </a:lt2>
      <a:accent1>
        <a:srgbClr val="ECD882"/>
      </a:accent1>
      <a:accent2>
        <a:srgbClr val="B2B2B2"/>
      </a:accent2>
      <a:accent3>
        <a:srgbClr val="FFFFFF"/>
      </a:accent3>
      <a:accent4>
        <a:srgbClr val="353A77"/>
      </a:accent4>
      <a:accent5>
        <a:srgbClr val="F4E9C1"/>
      </a:accent5>
      <a:accent6>
        <a:srgbClr val="A1A1A1"/>
      </a:accent6>
      <a:hlink>
        <a:srgbClr val="6F89F7"/>
      </a:hlink>
      <a:folHlink>
        <a:srgbClr val="CFDBFD"/>
      </a:folHlink>
    </a:clrScheme>
    <a:fontScheme name="Struttura predefinita">
      <a:majorFont>
        <a:latin typeface="Tahoma"/>
        <a:ea typeface=""/>
        <a:cs typeface="Tahoma"/>
      </a:majorFont>
      <a:minorFont>
        <a:latin typeface="Tahoma"/>
        <a:ea typeface=""/>
        <a:cs typeface="Taho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40458C"/>
        </a:dk2>
        <a:lt2>
          <a:srgbClr val="FFFFCC"/>
        </a:lt2>
        <a:accent1>
          <a:srgbClr val="8D8DB3"/>
        </a:accent1>
        <a:accent2>
          <a:srgbClr val="B2B2B2"/>
        </a:accent2>
        <a:accent3>
          <a:srgbClr val="AFB0C5"/>
        </a:accent3>
        <a:accent4>
          <a:srgbClr val="DADADA"/>
        </a:accent4>
        <a:accent5>
          <a:srgbClr val="C5C5D6"/>
        </a:accent5>
        <a:accent6>
          <a:srgbClr val="A1A1A1"/>
        </a:accent6>
        <a:hlink>
          <a:srgbClr val="6F89F7"/>
        </a:hlink>
        <a:folHlink>
          <a:srgbClr val="4F56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40458C"/>
        </a:dk1>
        <a:lt1>
          <a:srgbClr val="FFFFFF"/>
        </a:lt1>
        <a:dk2>
          <a:srgbClr val="9900CC"/>
        </a:dk2>
        <a:lt2>
          <a:srgbClr val="1B285F"/>
        </a:lt2>
        <a:accent1>
          <a:srgbClr val="ECD882"/>
        </a:accent1>
        <a:accent2>
          <a:srgbClr val="B2B2B2"/>
        </a:accent2>
        <a:accent3>
          <a:srgbClr val="FFFFFF"/>
        </a:accent3>
        <a:accent4>
          <a:srgbClr val="353A77"/>
        </a:accent4>
        <a:accent5>
          <a:srgbClr val="F4E9C1"/>
        </a:accent5>
        <a:accent6>
          <a:srgbClr val="A1A1A1"/>
        </a:accent6>
        <a:hlink>
          <a:srgbClr val="6F89F7"/>
        </a:hlink>
        <a:folHlink>
          <a:srgbClr val="CFDB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4D4D4D"/>
        </a:dk2>
        <a:lt2>
          <a:srgbClr val="333333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777777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FFFFFF"/>
        </a:lt1>
        <a:dk2>
          <a:srgbClr val="003366"/>
        </a:dk2>
        <a:lt2>
          <a:srgbClr val="CCFFCC"/>
        </a:lt2>
        <a:accent1>
          <a:srgbClr val="006699"/>
        </a:accent1>
        <a:accent2>
          <a:srgbClr val="009999"/>
        </a:accent2>
        <a:accent3>
          <a:srgbClr val="AAADB8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99CC"/>
        </a:hlink>
        <a:folHlink>
          <a:srgbClr val="0045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FF"/>
        </a:lt1>
        <a:dk2>
          <a:srgbClr val="004A48"/>
        </a:dk2>
        <a:lt2>
          <a:srgbClr val="33CCCC"/>
        </a:lt2>
        <a:accent1>
          <a:srgbClr val="006699"/>
        </a:accent1>
        <a:accent2>
          <a:srgbClr val="009999"/>
        </a:accent2>
        <a:accent3>
          <a:srgbClr val="AAB1B1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CC99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0000"/>
        </a:dk1>
        <a:lt1>
          <a:srgbClr val="FFFFFF"/>
        </a:lt1>
        <a:dk2>
          <a:srgbClr val="333300"/>
        </a:dk2>
        <a:lt2>
          <a:srgbClr val="FFFFCC"/>
        </a:lt2>
        <a:accent1>
          <a:srgbClr val="CC9900"/>
        </a:accent1>
        <a:accent2>
          <a:srgbClr val="CC6600"/>
        </a:accent2>
        <a:accent3>
          <a:srgbClr val="ADAD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808000"/>
        </a:hlink>
        <a:folHlink>
          <a:srgbClr val="525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003D62"/>
        </a:dk1>
        <a:lt1>
          <a:srgbClr val="E3F0F9"/>
        </a:lt1>
        <a:dk2>
          <a:srgbClr val="006699"/>
        </a:dk2>
        <a:lt2>
          <a:srgbClr val="000000"/>
        </a:lt2>
        <a:accent1>
          <a:srgbClr val="9AC0EA"/>
        </a:accent1>
        <a:accent2>
          <a:srgbClr val="80C3C8"/>
        </a:accent2>
        <a:accent3>
          <a:srgbClr val="EFF6FB"/>
        </a:accent3>
        <a:accent4>
          <a:srgbClr val="003353"/>
        </a:accent4>
        <a:accent5>
          <a:srgbClr val="CADCF3"/>
        </a:accent5>
        <a:accent6>
          <a:srgbClr val="73B0B5"/>
        </a:accent6>
        <a:hlink>
          <a:srgbClr val="81ABCB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D62"/>
        </a:dk1>
        <a:lt1>
          <a:srgbClr val="FFFFFF"/>
        </a:lt1>
        <a:dk2>
          <a:srgbClr val="006699"/>
        </a:dk2>
        <a:lt2>
          <a:srgbClr val="000000"/>
        </a:lt2>
        <a:accent1>
          <a:srgbClr val="9AC0EA"/>
        </a:accent1>
        <a:accent2>
          <a:srgbClr val="80C3C8"/>
        </a:accent2>
        <a:accent3>
          <a:srgbClr val="FFFFFF"/>
        </a:accent3>
        <a:accent4>
          <a:srgbClr val="003353"/>
        </a:accent4>
        <a:accent5>
          <a:srgbClr val="CADCF3"/>
        </a:accent5>
        <a:accent6>
          <a:srgbClr val="73B0B5"/>
        </a:accent6>
        <a:hlink>
          <a:srgbClr val="81ABCB"/>
        </a:hlink>
        <a:folHlink>
          <a:srgbClr val="B6CBD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3300"/>
        </a:dk1>
        <a:lt1>
          <a:srgbClr val="FFFFFF"/>
        </a:lt1>
        <a:dk2>
          <a:srgbClr val="663300"/>
        </a:dk2>
        <a:lt2>
          <a:srgbClr val="000000"/>
        </a:lt2>
        <a:accent1>
          <a:srgbClr val="DDC6A7"/>
        </a:accent1>
        <a:accent2>
          <a:srgbClr val="D9C167"/>
        </a:accent2>
        <a:accent3>
          <a:srgbClr val="FFFFFF"/>
        </a:accent3>
        <a:accent4>
          <a:srgbClr val="2A2A00"/>
        </a:accent4>
        <a:accent5>
          <a:srgbClr val="EBDFD0"/>
        </a:accent5>
        <a:accent6>
          <a:srgbClr val="C4AF5D"/>
        </a:accent6>
        <a:hlink>
          <a:srgbClr val="8A7A66"/>
        </a:hlink>
        <a:folHlink>
          <a:srgbClr val="C0AE9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CentralTrackerActivity.pptx</Template>
  <TotalTime>492</TotalTime>
  <Words>298</Words>
  <Application>Microsoft Macintosh PowerPoint</Application>
  <PresentationFormat>On-screen Show (4:3)</PresentationFormat>
  <Paragraphs>48</Paragraphs>
  <Slides>16</Slides>
  <Notes>0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Modello struttura realizzato mediante cianografia</vt:lpstr>
      <vt:lpstr>Equation</vt:lpstr>
      <vt:lpstr>Λproduction in FINUDA</vt:lpstr>
      <vt:lpstr>Λ production reactions</vt:lpstr>
      <vt:lpstr>Λ selection</vt:lpstr>
      <vt:lpstr>Λ momentum 2006 data </vt:lpstr>
      <vt:lpstr>Tight selections</vt:lpstr>
      <vt:lpstr>Results of the tight selection</vt:lpstr>
      <vt:lpstr>Results of the tight selection</vt:lpstr>
      <vt:lpstr>Λmomenta for 2006 targets</vt:lpstr>
      <vt:lpstr>Λmomenta for 2003 targets</vt:lpstr>
      <vt:lpstr>Secondary vertex selection</vt:lpstr>
      <vt:lpstr>Study of Λmomentum </vt:lpstr>
      <vt:lpstr>Λproduction on one nucleon</vt:lpstr>
      <vt:lpstr>Target by Target</vt:lpstr>
      <vt:lpstr>Λproduction on two nucleons</vt:lpstr>
      <vt:lpstr>Target by Target</vt:lpstr>
      <vt:lpstr>Comparison</vt:lpstr>
    </vt:vector>
  </TitlesOfParts>
  <Company>infn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Λproduction in FINUDA</dc:title>
  <dc:creator>Paola Gianotti</dc:creator>
  <cp:lastModifiedBy>Paola Gianotti</cp:lastModifiedBy>
  <cp:revision>9</cp:revision>
  <dcterms:created xsi:type="dcterms:W3CDTF">2009-06-22T13:12:44Z</dcterms:created>
  <dcterms:modified xsi:type="dcterms:W3CDTF">2009-06-22T15:32:21Z</dcterms:modified>
</cp:coreProperties>
</file>