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41"/>
  </p:notesMasterIdLst>
  <p:sldIdLst>
    <p:sldId id="256" r:id="rId2"/>
    <p:sldId id="635" r:id="rId3"/>
    <p:sldId id="636" r:id="rId4"/>
    <p:sldId id="637" r:id="rId5"/>
    <p:sldId id="638" r:id="rId6"/>
    <p:sldId id="639" r:id="rId7"/>
    <p:sldId id="664" r:id="rId8"/>
    <p:sldId id="641" r:id="rId9"/>
    <p:sldId id="643" r:id="rId10"/>
    <p:sldId id="661" r:id="rId11"/>
    <p:sldId id="677" r:id="rId12"/>
    <p:sldId id="678" r:id="rId13"/>
    <p:sldId id="645" r:id="rId14"/>
    <p:sldId id="663" r:id="rId15"/>
    <p:sldId id="646" r:id="rId16"/>
    <p:sldId id="647" r:id="rId17"/>
    <p:sldId id="648" r:id="rId18"/>
    <p:sldId id="649" r:id="rId19"/>
    <p:sldId id="666" r:id="rId20"/>
    <p:sldId id="675" r:id="rId21"/>
    <p:sldId id="674" r:id="rId22"/>
    <p:sldId id="665" r:id="rId23"/>
    <p:sldId id="667" r:id="rId24"/>
    <p:sldId id="651" r:id="rId25"/>
    <p:sldId id="652" r:id="rId26"/>
    <p:sldId id="653" r:id="rId27"/>
    <p:sldId id="654" r:id="rId28"/>
    <p:sldId id="655" r:id="rId29"/>
    <p:sldId id="656" r:id="rId30"/>
    <p:sldId id="657" r:id="rId31"/>
    <p:sldId id="668" r:id="rId32"/>
    <p:sldId id="659" r:id="rId33"/>
    <p:sldId id="672" r:id="rId34"/>
    <p:sldId id="673" r:id="rId35"/>
    <p:sldId id="669" r:id="rId36"/>
    <p:sldId id="670" r:id="rId37"/>
    <p:sldId id="671" r:id="rId38"/>
    <p:sldId id="676" r:id="rId39"/>
    <p:sldId id="345" r:id="rId40"/>
  </p:sldIdLst>
  <p:sldSz cx="9144000" cy="6858000" type="screen4x3"/>
  <p:notesSz cx="6858000" cy="9144000"/>
  <p:custShowLst>
    <p:custShow name="Apresentação personalizada 1" id="0">
      <p:sldLst>
        <p:sld r:id="rId2"/>
      </p:sldLst>
    </p:custShow>
    <p:custShow name="Apresentação personalizada 2" id="1">
      <p:sldLst/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1FEF"/>
    <a:srgbClr val="0000FF"/>
    <a:srgbClr val="1D10C8"/>
    <a:srgbClr val="8880F2"/>
    <a:srgbClr val="110D69"/>
    <a:srgbClr val="1D1DC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787"/>
    <p:restoredTop sz="96889" autoAdjust="0"/>
  </p:normalViewPr>
  <p:slideViewPr>
    <p:cSldViewPr>
      <p:cViewPr>
        <p:scale>
          <a:sx n="70" d="100"/>
          <a:sy n="70" d="100"/>
        </p:scale>
        <p:origin x="-1152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4451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3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4454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4455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1D5FA5CB-FAD4-4D02-9EAE-7A8A182DC9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6604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3918297-2305-4162-B0AD-3F2A67875FF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2" name="Retângulo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tângulo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tângulo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tângulo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tângulo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56" name="Retângulo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tângulo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tângulo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tângulo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3918297-2305-4162-B0AD-3F2A67875FF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a livre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orma livre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orma livre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orma livre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orma livre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orma livre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orma livre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orma livre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orma livre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orma livre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orma livre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orma livre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orma livre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orma livre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orma livre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3918297-2305-4162-B0AD-3F2A67875FF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tângulo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tângulo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tângulo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tângulo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3918297-2305-4162-B0AD-3F2A67875FF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3918297-2305-4162-B0AD-3F2A67875FF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Retângulo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tângulo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tângulo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tângulo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tângulo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tângulo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tângulo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tângulo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3918297-2305-4162-B0AD-3F2A67875FF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3918297-2305-4162-B0AD-3F2A67875FF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3918297-2305-4162-B0AD-3F2A67875FF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Conector reto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upo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Conector reto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 smtClean="0"/>
              <a:t>Clique no ícone para adicionar uma imagem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grpSp>
        <p:nvGrpSpPr>
          <p:cNvPr id="14" name="Grupo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Conector reto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to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to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o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Conector reto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pPr>
              <a:defRPr/>
            </a:pPr>
            <a:fld id="{93918297-2305-4162-B0AD-3F2A67875FF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3918297-2305-4162-B0AD-3F2A67875FF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3918297-2305-4162-B0AD-3F2A67875FF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tângulo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tângulo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tângulo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tângulo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93918297-2305-4162-B0AD-3F2A67875FF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publish.aps.org/search/field/author/Silva_Neto_M_B" TargetMode="External"/><Relationship Id="rId2" Type="http://schemas.openxmlformats.org/officeDocument/2006/relationships/hyperlink" Target="http://publish.aps.org/search/field/author/da_Conceicao_C_M_S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emf"/><Relationship Id="rId4" Type="http://schemas.openxmlformats.org/officeDocument/2006/relationships/hyperlink" Target="http://publish.aps.org/search/field/author/Marino_E_C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8000">
              <a:srgbClr val="0000FF"/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990600" y="1214422"/>
            <a:ext cx="73152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200" dirty="0" smtClean="0">
                <a:effectLst/>
              </a:rPr>
              <a:t>  </a:t>
            </a:r>
            <a:r>
              <a:rPr lang="pt-BR" sz="3200" dirty="0" err="1" smtClean="0">
                <a:solidFill>
                  <a:srgbClr val="FFFF00"/>
                </a:solidFill>
                <a:effectLst/>
              </a:rPr>
              <a:t>Magnetic</a:t>
            </a:r>
            <a:r>
              <a:rPr lang="pt-BR" sz="3200" dirty="0" smtClean="0">
                <a:solidFill>
                  <a:srgbClr val="FFFF00"/>
                </a:solidFill>
                <a:effectLst/>
              </a:rPr>
              <a:t> </a:t>
            </a:r>
            <a:r>
              <a:rPr lang="pt-BR" sz="3200" dirty="0" err="1" smtClean="0">
                <a:solidFill>
                  <a:srgbClr val="FFFF00"/>
                </a:solidFill>
                <a:effectLst/>
              </a:rPr>
              <a:t>and</a:t>
            </a:r>
            <a:r>
              <a:rPr lang="pt-BR" sz="3200" dirty="0" smtClean="0">
                <a:solidFill>
                  <a:srgbClr val="FFFF00"/>
                </a:solidFill>
                <a:effectLst/>
              </a:rPr>
              <a:t> </a:t>
            </a:r>
            <a:r>
              <a:rPr lang="pt-BR" sz="3200" dirty="0" err="1" smtClean="0">
                <a:solidFill>
                  <a:srgbClr val="FFFF00"/>
                </a:solidFill>
                <a:effectLst/>
              </a:rPr>
              <a:t>Electronic</a:t>
            </a:r>
            <a:r>
              <a:rPr lang="pt-BR" sz="3200" dirty="0" smtClean="0">
                <a:solidFill>
                  <a:srgbClr val="FFFF00"/>
                </a:solidFill>
                <a:effectLst/>
              </a:rPr>
              <a:t> </a:t>
            </a:r>
            <a:r>
              <a:rPr lang="pt-BR" sz="3200" dirty="0" err="1" smtClean="0">
                <a:solidFill>
                  <a:srgbClr val="FFFF00"/>
                </a:solidFill>
                <a:effectLst/>
              </a:rPr>
              <a:t>Quasiparticle</a:t>
            </a:r>
            <a:r>
              <a:rPr lang="pt-BR" sz="3200" dirty="0" smtClean="0">
                <a:solidFill>
                  <a:srgbClr val="FFFF00"/>
                </a:solidFill>
                <a:effectLst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pt-BR" sz="3200" dirty="0" smtClean="0">
                <a:solidFill>
                  <a:srgbClr val="FFFF00"/>
                </a:solidFill>
                <a:effectLst/>
              </a:rPr>
              <a:t>           Spectra of Iron Pnictides*</a:t>
            </a:r>
            <a:endParaRPr lang="en-US" dirty="0">
              <a:effectLst/>
            </a:endParaRP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2819400" y="2996952"/>
            <a:ext cx="3200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dirty="0">
                <a:effectLst/>
              </a:rPr>
              <a:t>        </a:t>
            </a:r>
            <a:r>
              <a:rPr lang="pt-BR" dirty="0" err="1">
                <a:effectLst/>
              </a:rPr>
              <a:t>E.C.</a:t>
            </a:r>
            <a:r>
              <a:rPr lang="pt-BR" dirty="0">
                <a:effectLst/>
              </a:rPr>
              <a:t>Marino</a:t>
            </a:r>
          </a:p>
          <a:p>
            <a:pPr>
              <a:spcBef>
                <a:spcPct val="50000"/>
              </a:spcBef>
            </a:pPr>
            <a:r>
              <a:rPr lang="pt-BR" dirty="0">
                <a:effectLst/>
              </a:rPr>
              <a:t>            </a:t>
            </a:r>
            <a:r>
              <a:rPr lang="pt-BR" dirty="0" smtClean="0">
                <a:solidFill>
                  <a:srgbClr val="FFFF00"/>
                </a:solidFill>
                <a:effectLst/>
              </a:rPr>
              <a:t>UFRJ</a:t>
            </a:r>
          </a:p>
          <a:p>
            <a:pPr>
              <a:spcBef>
                <a:spcPct val="50000"/>
              </a:spcBef>
            </a:pPr>
            <a:r>
              <a:rPr lang="pt-BR" dirty="0">
                <a:solidFill>
                  <a:srgbClr val="FFFF00"/>
                </a:solidFill>
                <a:effectLst/>
              </a:rPr>
              <a:t> </a:t>
            </a:r>
            <a:r>
              <a:rPr lang="pt-BR" dirty="0" smtClean="0">
                <a:solidFill>
                  <a:srgbClr val="FFFF00"/>
                </a:solidFill>
                <a:effectLst/>
              </a:rPr>
              <a:t>Rio de Janeiro, Brazil</a:t>
            </a:r>
            <a:endParaRPr lang="en-US" dirty="0">
              <a:solidFill>
                <a:srgbClr val="FFFF00"/>
              </a:solidFill>
              <a:effectLst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642910" y="5286388"/>
            <a:ext cx="8072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        *C.M.S da Conceição, M.B Silva Neto, E.C. Marino </a:t>
            </a:r>
          </a:p>
          <a:p>
            <a:r>
              <a:rPr lang="pt-BR" dirty="0" smtClean="0"/>
              <a:t>                  </a:t>
            </a:r>
            <a:r>
              <a:rPr lang="pt-BR" dirty="0" err="1" smtClean="0"/>
              <a:t>Phys</a:t>
            </a:r>
            <a:r>
              <a:rPr lang="pt-BR" dirty="0" smtClean="0"/>
              <a:t>. Rev. </a:t>
            </a:r>
            <a:r>
              <a:rPr lang="pt-BR" dirty="0" err="1" smtClean="0"/>
              <a:t>Lett</a:t>
            </a:r>
            <a:r>
              <a:rPr lang="pt-BR" dirty="0" smtClean="0"/>
              <a:t>. 106 , 117002  (2011)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838200" y="1500174"/>
            <a:ext cx="75438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AutoNum type="arabicParenR"/>
            </a:pPr>
            <a:r>
              <a:rPr lang="pt-B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Introduction</a:t>
            </a:r>
            <a:endParaRPr lang="pt-BR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457200" indent="-457200">
              <a:spcBef>
                <a:spcPct val="50000"/>
              </a:spcBef>
              <a:buFontTx/>
              <a:buAutoNum type="arabicParenR"/>
            </a:pPr>
            <a:r>
              <a:rPr lang="pt-B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Phenomenology</a:t>
            </a:r>
            <a:endParaRPr lang="pt-BR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457200" indent="-457200">
              <a:spcBef>
                <a:spcPct val="50000"/>
              </a:spcBef>
              <a:buFontTx/>
              <a:buAutoNum type="arabicParenR"/>
            </a:pPr>
            <a:r>
              <a:rPr lang="pt-B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The</a:t>
            </a:r>
            <a:r>
              <a:rPr lang="pt-B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Model</a:t>
            </a:r>
            <a:endParaRPr lang="pt-BR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457200" indent="-457200">
              <a:spcBef>
                <a:spcPct val="50000"/>
              </a:spcBef>
              <a:buFontTx/>
              <a:buAutoNum type="arabicParenR"/>
            </a:pPr>
            <a:r>
              <a:rPr lang="pt-B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The</a:t>
            </a:r>
            <a:r>
              <a:rPr lang="pt-B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Quantum Field </a:t>
            </a:r>
            <a:r>
              <a:rPr lang="pt-B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Theory</a:t>
            </a:r>
            <a:r>
              <a:rPr lang="pt-B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Approach</a:t>
            </a:r>
            <a:endParaRPr lang="pt-BR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457200" indent="-457200">
              <a:spcBef>
                <a:spcPct val="50000"/>
              </a:spcBef>
              <a:buFontTx/>
              <a:buAutoNum type="arabicParenR"/>
            </a:pPr>
            <a:r>
              <a:rPr lang="pt-B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Magnetic</a:t>
            </a:r>
            <a:r>
              <a:rPr lang="pt-B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Spectrum</a:t>
            </a:r>
            <a:endParaRPr lang="pt-BR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457200" indent="-457200">
              <a:spcBef>
                <a:spcPct val="50000"/>
              </a:spcBef>
              <a:buFontTx/>
              <a:buAutoNum type="arabicParenR"/>
            </a:pPr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Electronic Spectrum</a:t>
            </a:r>
          </a:p>
          <a:p>
            <a:pPr marL="457200" indent="-457200">
              <a:spcBef>
                <a:spcPct val="50000"/>
              </a:spcBef>
              <a:buFontTx/>
              <a:buAutoNum type="arabicParenR"/>
            </a:pPr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Concluding Remarks and Prospects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643174" y="714356"/>
            <a:ext cx="2786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     </a:t>
            </a:r>
            <a:r>
              <a:rPr lang="pt-BR" dirty="0" err="1" smtClean="0"/>
              <a:t>Summary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872208" y="450912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 smtClean="0"/>
              <a:t>b) </a:t>
            </a:r>
            <a:r>
              <a:rPr lang="pt-BR" dirty="0" err="1" smtClean="0"/>
              <a:t>Superconductivity</a:t>
            </a:r>
            <a:r>
              <a:rPr lang="pt-BR" dirty="0" smtClean="0"/>
              <a:t> 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571604" y="428604"/>
            <a:ext cx="4357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arenR"/>
            </a:pPr>
            <a:r>
              <a:rPr lang="pt-BR" dirty="0" err="1" smtClean="0"/>
              <a:t>Introduction</a:t>
            </a:r>
            <a:endParaRPr lang="pt-BR" dirty="0" smtClean="0"/>
          </a:p>
        </p:txBody>
      </p:sp>
      <p:sp>
        <p:nvSpPr>
          <p:cNvPr id="5" name="CaixaDeTexto 4"/>
          <p:cNvSpPr txBox="1"/>
          <p:nvPr/>
        </p:nvSpPr>
        <p:spPr>
          <a:xfrm>
            <a:off x="1357290" y="1526433"/>
            <a:ext cx="5715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What</a:t>
            </a:r>
            <a:r>
              <a:rPr lang="pt-BR" dirty="0" smtClean="0"/>
              <a:t> are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most</a:t>
            </a:r>
            <a:r>
              <a:rPr lang="pt-BR" dirty="0" smtClean="0"/>
              <a:t> </a:t>
            </a:r>
            <a:r>
              <a:rPr lang="pt-BR" dirty="0" err="1" smtClean="0"/>
              <a:t>beautiful</a:t>
            </a:r>
            <a:r>
              <a:rPr lang="pt-BR" dirty="0" smtClean="0"/>
              <a:t> </a:t>
            </a:r>
            <a:r>
              <a:rPr lang="pt-BR" dirty="0" err="1" smtClean="0"/>
              <a:t>and</a:t>
            </a:r>
            <a:r>
              <a:rPr lang="pt-BR" dirty="0" smtClean="0"/>
              <a:t> </a:t>
            </a:r>
            <a:r>
              <a:rPr lang="pt-BR" dirty="0" err="1" smtClean="0"/>
              <a:t>interesting</a:t>
            </a:r>
            <a:r>
              <a:rPr lang="pt-BR" dirty="0" smtClean="0"/>
              <a:t> </a:t>
            </a:r>
            <a:r>
              <a:rPr lang="pt-BR" dirty="0" err="1" smtClean="0"/>
              <a:t>phenomena</a:t>
            </a:r>
            <a:r>
              <a:rPr lang="pt-BR" dirty="0" smtClean="0"/>
              <a:t> in </a:t>
            </a:r>
            <a:r>
              <a:rPr lang="pt-BR" dirty="0" err="1" smtClean="0"/>
              <a:t>Physics</a:t>
            </a:r>
            <a:r>
              <a:rPr lang="pt-BR" dirty="0" smtClean="0"/>
              <a:t>?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1835696" y="3390091"/>
            <a:ext cx="5715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a) Quarks and the theories describing their interactions</a:t>
            </a:r>
            <a:endParaRPr lang="pt-BR" dirty="0"/>
          </a:p>
        </p:txBody>
      </p:sp>
      <p:sp>
        <p:nvSpPr>
          <p:cNvPr id="7" name="TextBox 6"/>
          <p:cNvSpPr txBox="1"/>
          <p:nvPr/>
        </p:nvSpPr>
        <p:spPr>
          <a:xfrm>
            <a:off x="1835696" y="2564904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My personal choice: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91880" y="5517232"/>
            <a:ext cx="4824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But…. There is an objective way of measuring………………………!!!!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571472" y="967071"/>
            <a:ext cx="7286676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err="1" smtClean="0"/>
              <a:t>List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Nobel </a:t>
            </a:r>
            <a:r>
              <a:rPr lang="pt-BR" dirty="0" err="1" smtClean="0"/>
              <a:t>Prizes</a:t>
            </a:r>
            <a:r>
              <a:rPr lang="pt-BR" dirty="0" smtClean="0"/>
              <a:t> for </a:t>
            </a:r>
            <a:r>
              <a:rPr lang="pt-BR" dirty="0" err="1" smtClean="0"/>
              <a:t>Superconductivity</a:t>
            </a:r>
            <a:r>
              <a:rPr lang="pt-BR" dirty="0" smtClean="0"/>
              <a:t>  (Total </a:t>
            </a:r>
            <a:r>
              <a:rPr lang="pt-BR" dirty="0" err="1" smtClean="0"/>
              <a:t>of</a:t>
            </a:r>
            <a:r>
              <a:rPr lang="pt-BR" dirty="0" smtClean="0"/>
              <a:t> 7)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785786" y="2496917"/>
            <a:ext cx="72866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/>
              <a:t>2003 [1950] Alexei A. </a:t>
            </a:r>
            <a:r>
              <a:rPr lang="en-US" sz="1800" dirty="0" err="1" smtClean="0"/>
              <a:t>Abrikosov</a:t>
            </a:r>
            <a:r>
              <a:rPr lang="en-US" sz="1800" dirty="0" smtClean="0"/>
              <a:t> , </a:t>
            </a:r>
            <a:r>
              <a:rPr lang="en-US" sz="1800" dirty="0" err="1" smtClean="0"/>
              <a:t>Vitaly</a:t>
            </a:r>
            <a:r>
              <a:rPr lang="en-US" sz="1800" dirty="0" smtClean="0"/>
              <a:t> L. </a:t>
            </a:r>
            <a:r>
              <a:rPr lang="en-US" sz="1800" dirty="0" err="1" smtClean="0"/>
              <a:t>Ginzburg</a:t>
            </a:r>
            <a:r>
              <a:rPr lang="en-US" sz="1800" dirty="0" smtClean="0"/>
              <a:t>  - Pioneering contributions to the theory of superconductors</a:t>
            </a:r>
            <a:endParaRPr lang="pt-BR" sz="1800" dirty="0"/>
          </a:p>
        </p:txBody>
      </p:sp>
      <p:sp>
        <p:nvSpPr>
          <p:cNvPr id="5" name="Retângulo 4"/>
          <p:cNvSpPr/>
          <p:nvPr/>
        </p:nvSpPr>
        <p:spPr>
          <a:xfrm>
            <a:off x="785786" y="3282735"/>
            <a:ext cx="67866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/>
              <a:t>1987 [1986] Georg Bednorz, Alex K. </a:t>
            </a:r>
            <a:r>
              <a:rPr lang="en-US" sz="1800" dirty="0" err="1" smtClean="0"/>
              <a:t>Müller</a:t>
            </a:r>
            <a:r>
              <a:rPr lang="en-US" sz="1800" dirty="0" smtClean="0"/>
              <a:t>  - High-temperature superconductivity</a:t>
            </a:r>
            <a:endParaRPr lang="pt-BR" sz="1800" dirty="0"/>
          </a:p>
        </p:txBody>
      </p:sp>
      <p:sp>
        <p:nvSpPr>
          <p:cNvPr id="6" name="Retângulo 5"/>
          <p:cNvSpPr/>
          <p:nvPr/>
        </p:nvSpPr>
        <p:spPr>
          <a:xfrm>
            <a:off x="714348" y="3997115"/>
            <a:ext cx="7358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800" dirty="0" smtClean="0"/>
              <a:t>1973 [1960] Leo Esaki, Ivar Giaever  - </a:t>
            </a:r>
            <a:r>
              <a:rPr lang="pt-BR" sz="1800" dirty="0" err="1" smtClean="0"/>
              <a:t>Tunneling</a:t>
            </a:r>
            <a:r>
              <a:rPr lang="pt-BR" sz="1800" dirty="0" smtClean="0"/>
              <a:t> in </a:t>
            </a:r>
            <a:r>
              <a:rPr lang="pt-BR" sz="1800" dirty="0" err="1" smtClean="0"/>
              <a:t>superconductors</a:t>
            </a:r>
            <a:endParaRPr lang="pt-BR" sz="1800" dirty="0" smtClean="0"/>
          </a:p>
          <a:p>
            <a:r>
              <a:rPr lang="pt-BR" sz="1800" dirty="0" smtClean="0"/>
              <a:t> [1962] Brian D. Josephson  - </a:t>
            </a:r>
            <a:r>
              <a:rPr lang="pt-BR" sz="1800" dirty="0" err="1" smtClean="0"/>
              <a:t>Super-current</a:t>
            </a:r>
            <a:r>
              <a:rPr lang="pt-BR" sz="1800" dirty="0" smtClean="0"/>
              <a:t> </a:t>
            </a:r>
            <a:r>
              <a:rPr lang="pt-BR" sz="1800" dirty="0" err="1" smtClean="0"/>
              <a:t>through</a:t>
            </a:r>
            <a:r>
              <a:rPr lang="pt-BR" sz="1800" dirty="0" smtClean="0"/>
              <a:t> </a:t>
            </a:r>
            <a:r>
              <a:rPr lang="pt-BR" sz="1800" dirty="0" err="1" smtClean="0"/>
              <a:t>tunnel</a:t>
            </a:r>
            <a:r>
              <a:rPr lang="pt-BR" sz="1800" dirty="0" smtClean="0"/>
              <a:t> </a:t>
            </a:r>
            <a:r>
              <a:rPr lang="pt-BR" sz="1800" dirty="0" err="1" smtClean="0"/>
              <a:t>barriers</a:t>
            </a:r>
            <a:r>
              <a:rPr lang="pt-BR" sz="1800" dirty="0" smtClean="0"/>
              <a:t> </a:t>
            </a:r>
            <a:endParaRPr lang="pt-BR" sz="1800" dirty="0"/>
          </a:p>
        </p:txBody>
      </p:sp>
      <p:sp>
        <p:nvSpPr>
          <p:cNvPr id="7" name="Retângulo 6"/>
          <p:cNvSpPr/>
          <p:nvPr/>
        </p:nvSpPr>
        <p:spPr>
          <a:xfrm>
            <a:off x="785786" y="4782933"/>
            <a:ext cx="57864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/>
              <a:t>1972 [1957]  John Bardeen, Leon N. Cooper and J. Robert Schrieffer </a:t>
            </a:r>
            <a:r>
              <a:rPr lang="pt-BR" sz="1800" dirty="0" smtClean="0"/>
              <a:t> -</a:t>
            </a:r>
            <a:r>
              <a:rPr lang="en-US" sz="1800" dirty="0" smtClean="0"/>
              <a:t> Theory of superconductivity</a:t>
            </a:r>
            <a:endParaRPr lang="pt-BR" sz="1800" dirty="0"/>
          </a:p>
        </p:txBody>
      </p:sp>
      <p:sp>
        <p:nvSpPr>
          <p:cNvPr id="8" name="Retângulo 7"/>
          <p:cNvSpPr/>
          <p:nvPr/>
        </p:nvSpPr>
        <p:spPr>
          <a:xfrm>
            <a:off x="785786" y="5631436"/>
            <a:ext cx="6572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800" dirty="0" smtClean="0"/>
              <a:t>1913 [1911] Heike Kamerlingh Onnes  - Matter at low temperature (discovery of SC in Hg) </a:t>
            </a:r>
            <a:endParaRPr lang="pt-BR" sz="18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285720" y="2571744"/>
            <a:ext cx="5715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2</a:t>
            </a:r>
          </a:p>
          <a:p>
            <a:endParaRPr lang="pt-BR" dirty="0" smtClean="0"/>
          </a:p>
          <a:p>
            <a:r>
              <a:rPr lang="pt-BR" dirty="0" smtClean="0"/>
              <a:t>1</a:t>
            </a:r>
          </a:p>
          <a:p>
            <a:endParaRPr lang="pt-BR" dirty="0" smtClean="0"/>
          </a:p>
          <a:p>
            <a:r>
              <a:rPr lang="pt-BR" dirty="0" smtClean="0"/>
              <a:t>2</a:t>
            </a:r>
          </a:p>
          <a:p>
            <a:endParaRPr lang="pt-BR" dirty="0" smtClean="0"/>
          </a:p>
          <a:p>
            <a:r>
              <a:rPr lang="pt-BR" dirty="0" smtClean="0"/>
              <a:t>1</a:t>
            </a:r>
          </a:p>
          <a:p>
            <a:endParaRPr lang="pt-BR" dirty="0" smtClean="0"/>
          </a:p>
          <a:p>
            <a:r>
              <a:rPr lang="pt-BR" dirty="0" smtClean="0"/>
              <a:t>1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857356" y="71414"/>
            <a:ext cx="5429288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err="1" smtClean="0"/>
              <a:t>List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Nobel </a:t>
            </a:r>
            <a:r>
              <a:rPr lang="pt-BR" dirty="0" err="1" smtClean="0"/>
              <a:t>Prizes</a:t>
            </a:r>
            <a:r>
              <a:rPr lang="pt-BR" dirty="0" smtClean="0"/>
              <a:t> for Quarks </a:t>
            </a:r>
            <a:r>
              <a:rPr lang="pt-BR" dirty="0" err="1" smtClean="0"/>
              <a:t>and</a:t>
            </a:r>
            <a:r>
              <a:rPr lang="pt-BR" dirty="0" smtClean="0"/>
              <a:t>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Theories</a:t>
            </a:r>
            <a:r>
              <a:rPr lang="pt-BR" dirty="0" smtClean="0"/>
              <a:t> </a:t>
            </a:r>
            <a:r>
              <a:rPr lang="pt-BR" dirty="0" err="1" smtClean="0"/>
              <a:t>that</a:t>
            </a:r>
            <a:r>
              <a:rPr lang="pt-BR" dirty="0" smtClean="0"/>
              <a:t> </a:t>
            </a:r>
            <a:r>
              <a:rPr lang="pt-BR" dirty="0" err="1" smtClean="0"/>
              <a:t>describe</a:t>
            </a:r>
            <a:r>
              <a:rPr lang="pt-BR" dirty="0" smtClean="0"/>
              <a:t> </a:t>
            </a:r>
            <a:r>
              <a:rPr lang="pt-BR" dirty="0" err="1" smtClean="0"/>
              <a:t>them</a:t>
            </a:r>
            <a:r>
              <a:rPr lang="pt-BR" dirty="0" smtClean="0"/>
              <a:t> (Total </a:t>
            </a:r>
            <a:r>
              <a:rPr lang="pt-BR" dirty="0" err="1" smtClean="0"/>
              <a:t>of</a:t>
            </a:r>
            <a:r>
              <a:rPr lang="pt-BR" dirty="0" smtClean="0"/>
              <a:t> 8)</a:t>
            </a:r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1357306" y="1071546"/>
            <a:ext cx="57864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800" dirty="0" smtClean="0"/>
              <a:t>1969 [1964] Murray Gell-Mann - Quark  </a:t>
            </a:r>
            <a:r>
              <a:rPr lang="pt-BR" sz="1800" dirty="0" err="1" smtClean="0"/>
              <a:t>model</a:t>
            </a:r>
            <a:r>
              <a:rPr lang="pt-BR" sz="1800" dirty="0" smtClean="0"/>
              <a:t> for </a:t>
            </a:r>
            <a:r>
              <a:rPr lang="pt-BR" sz="1800" dirty="0" err="1" smtClean="0"/>
              <a:t>particle</a:t>
            </a:r>
            <a:r>
              <a:rPr lang="pt-BR" sz="1800" dirty="0" smtClean="0"/>
              <a:t> </a:t>
            </a:r>
            <a:r>
              <a:rPr lang="pt-BR" sz="1800" dirty="0" err="1" smtClean="0"/>
              <a:t>classification</a:t>
            </a:r>
            <a:r>
              <a:rPr lang="pt-BR" sz="1800" dirty="0" smtClean="0"/>
              <a:t> </a:t>
            </a:r>
            <a:endParaRPr lang="pt-BR" sz="1800" dirty="0"/>
          </a:p>
        </p:txBody>
      </p:sp>
      <p:sp>
        <p:nvSpPr>
          <p:cNvPr id="4" name="Retângulo 3"/>
          <p:cNvSpPr/>
          <p:nvPr/>
        </p:nvSpPr>
        <p:spPr>
          <a:xfrm>
            <a:off x="1357290" y="1785926"/>
            <a:ext cx="72152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/>
              <a:t>1976 [1974] Burton Richter, Samuel Ting -Discovery of the J/Psi particle</a:t>
            </a:r>
            <a:endParaRPr lang="pt-BR" sz="1800" dirty="0"/>
          </a:p>
        </p:txBody>
      </p:sp>
      <p:sp>
        <p:nvSpPr>
          <p:cNvPr id="5" name="Retângulo 4"/>
          <p:cNvSpPr/>
          <p:nvPr/>
        </p:nvSpPr>
        <p:spPr>
          <a:xfrm>
            <a:off x="1357290" y="228599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800" dirty="0" smtClean="0"/>
              <a:t>1979 [1961] Sheldon Glashow</a:t>
            </a:r>
          </a:p>
          <a:p>
            <a:r>
              <a:rPr lang="en-US" sz="1800" dirty="0" smtClean="0"/>
              <a:t> [1967] Steven Weinberg </a:t>
            </a:r>
          </a:p>
          <a:p>
            <a:r>
              <a:rPr lang="en-US" sz="1800" dirty="0" smtClean="0"/>
              <a:t>[1968] </a:t>
            </a:r>
            <a:r>
              <a:rPr lang="en-US" sz="1800" dirty="0" err="1" smtClean="0"/>
              <a:t>Abdus</a:t>
            </a:r>
            <a:r>
              <a:rPr lang="en-US" sz="1800" dirty="0" smtClean="0"/>
              <a:t> Salam  - Electroweak theory</a:t>
            </a:r>
            <a:endParaRPr lang="pt-BR" sz="1800" dirty="0"/>
          </a:p>
        </p:txBody>
      </p:sp>
      <p:sp>
        <p:nvSpPr>
          <p:cNvPr id="6" name="Retângulo 5"/>
          <p:cNvSpPr/>
          <p:nvPr/>
        </p:nvSpPr>
        <p:spPr>
          <a:xfrm>
            <a:off x="1357322" y="3357562"/>
            <a:ext cx="64293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/>
              <a:t>1984 [1983] Carlo Rubbia  - Discovery of W and Z particles</a:t>
            </a:r>
            <a:endParaRPr lang="pt-BR" sz="1800" dirty="0"/>
          </a:p>
        </p:txBody>
      </p:sp>
      <p:sp>
        <p:nvSpPr>
          <p:cNvPr id="7" name="Retângulo 6"/>
          <p:cNvSpPr/>
          <p:nvPr/>
        </p:nvSpPr>
        <p:spPr>
          <a:xfrm>
            <a:off x="1357290" y="3786190"/>
            <a:ext cx="6715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/>
              <a:t>1990 [1972] Jerome  Friedman , Henry Kendall, Richard Taylor - Deep inelastic scattering experiments leading to the discovery of quarks</a:t>
            </a:r>
            <a:endParaRPr lang="pt-BR" sz="1800" dirty="0"/>
          </a:p>
        </p:txBody>
      </p:sp>
      <p:sp>
        <p:nvSpPr>
          <p:cNvPr id="8" name="Retângulo 7"/>
          <p:cNvSpPr/>
          <p:nvPr/>
        </p:nvSpPr>
        <p:spPr>
          <a:xfrm>
            <a:off x="1357290" y="4429132"/>
            <a:ext cx="62150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800" dirty="0" smtClean="0"/>
              <a:t>1999 [1972] Gerard 't Hooft, Martin Veltman - Development of a renormalization scheme for non-abelian gauge theories </a:t>
            </a:r>
            <a:endParaRPr lang="pt-BR" sz="1800" dirty="0"/>
          </a:p>
        </p:txBody>
      </p:sp>
      <p:sp>
        <p:nvSpPr>
          <p:cNvPr id="9" name="Retângulo 8"/>
          <p:cNvSpPr/>
          <p:nvPr/>
        </p:nvSpPr>
        <p:spPr>
          <a:xfrm>
            <a:off x="1357290" y="5143512"/>
            <a:ext cx="71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/>
              <a:t>2004 [1973] David J. Gross H, David </a:t>
            </a:r>
            <a:r>
              <a:rPr lang="en-US" sz="1800" dirty="0" err="1" smtClean="0"/>
              <a:t>Politzer</a:t>
            </a:r>
            <a:r>
              <a:rPr lang="en-US" sz="1800" dirty="0" smtClean="0"/>
              <a:t> , Frank </a:t>
            </a:r>
            <a:r>
              <a:rPr lang="en-US" sz="1800" dirty="0" err="1" smtClean="0"/>
              <a:t>Wilczek</a:t>
            </a:r>
            <a:r>
              <a:rPr lang="en-US" sz="1800" dirty="0" smtClean="0"/>
              <a:t>  - Discovery of asymptotic freedom in the theory of the strong interaction.</a:t>
            </a:r>
            <a:endParaRPr lang="pt-BR" sz="1800" dirty="0"/>
          </a:p>
        </p:txBody>
      </p:sp>
      <p:sp>
        <p:nvSpPr>
          <p:cNvPr id="10" name="Retângulo 9"/>
          <p:cNvSpPr/>
          <p:nvPr/>
        </p:nvSpPr>
        <p:spPr>
          <a:xfrm>
            <a:off x="1357290" y="5925941"/>
            <a:ext cx="67866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/>
              <a:t>2008 Makoto Kobayashi, </a:t>
            </a:r>
            <a:r>
              <a:rPr lang="en-US" sz="1800" dirty="0" err="1" smtClean="0"/>
              <a:t>Toshihide</a:t>
            </a:r>
            <a:r>
              <a:rPr lang="en-US" sz="1800" dirty="0" smtClean="0"/>
              <a:t> </a:t>
            </a:r>
            <a:r>
              <a:rPr lang="en-US" sz="1800" dirty="0" err="1" smtClean="0"/>
              <a:t>Maskawa</a:t>
            </a:r>
            <a:r>
              <a:rPr lang="en-US" sz="1800" dirty="0" smtClean="0"/>
              <a:t> - Discovery of the origin of symmetry breaking. </a:t>
            </a:r>
            <a:endParaRPr lang="pt-BR" sz="1800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285720" y="1000108"/>
            <a:ext cx="10001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</a:t>
            </a:r>
          </a:p>
          <a:p>
            <a:endParaRPr lang="pt-BR" dirty="0" smtClean="0"/>
          </a:p>
          <a:p>
            <a:r>
              <a:rPr lang="pt-BR" dirty="0" smtClean="0"/>
              <a:t>1</a:t>
            </a:r>
          </a:p>
          <a:p>
            <a:endParaRPr lang="pt-BR" dirty="0" smtClean="0"/>
          </a:p>
          <a:p>
            <a:r>
              <a:rPr lang="pt-BR" dirty="0" smtClean="0"/>
              <a:t>1</a:t>
            </a:r>
          </a:p>
          <a:p>
            <a:endParaRPr lang="pt-BR" dirty="0" smtClean="0"/>
          </a:p>
          <a:p>
            <a:r>
              <a:rPr lang="pt-BR" dirty="0" smtClean="0"/>
              <a:t>1</a:t>
            </a:r>
          </a:p>
          <a:p>
            <a:endParaRPr lang="pt-BR" dirty="0" smtClean="0"/>
          </a:p>
          <a:p>
            <a:r>
              <a:rPr lang="pt-BR" dirty="0" smtClean="0"/>
              <a:t>1</a:t>
            </a:r>
          </a:p>
          <a:p>
            <a:endParaRPr lang="pt-BR" dirty="0" smtClean="0"/>
          </a:p>
          <a:p>
            <a:r>
              <a:rPr lang="pt-BR" dirty="0" smtClean="0"/>
              <a:t>1</a:t>
            </a:r>
          </a:p>
          <a:p>
            <a:endParaRPr lang="pt-BR" dirty="0" smtClean="0"/>
          </a:p>
          <a:p>
            <a:r>
              <a:rPr lang="pt-BR" dirty="0" smtClean="0"/>
              <a:t>1</a:t>
            </a:r>
          </a:p>
          <a:p>
            <a:endParaRPr lang="pt-BR" dirty="0" smtClean="0"/>
          </a:p>
          <a:p>
            <a:r>
              <a:rPr lang="pt-BR" dirty="0" smtClean="0"/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928670"/>
            <a:ext cx="5938855" cy="57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aixaDeTexto 2"/>
          <p:cNvSpPr txBox="1"/>
          <p:nvPr/>
        </p:nvSpPr>
        <p:spPr>
          <a:xfrm>
            <a:off x="500034" y="214290"/>
            <a:ext cx="4786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2) </a:t>
            </a:r>
            <a:r>
              <a:rPr lang="pt-BR" dirty="0" err="1" smtClean="0"/>
              <a:t>Phenomenology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214282" y="1643050"/>
            <a:ext cx="23574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Superconductors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the</a:t>
            </a:r>
            <a:r>
              <a:rPr lang="pt-BR" dirty="0" smtClean="0"/>
              <a:t> 20th. </a:t>
            </a:r>
            <a:r>
              <a:rPr lang="pt-BR" dirty="0" err="1" smtClean="0"/>
              <a:t>Century</a:t>
            </a:r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71472" y="285728"/>
            <a:ext cx="82153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  <a:defRPr/>
            </a:pPr>
            <a:r>
              <a:rPr lang="pt-B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Pnictides: High-Tc Supercondutors of the 21st Century</a:t>
            </a:r>
            <a:endParaRPr lang="pt-BR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7273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1071546"/>
            <a:ext cx="6057907" cy="4284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CaixaDeTexto 3"/>
          <p:cNvSpPr txBox="1"/>
          <p:nvPr/>
        </p:nvSpPr>
        <p:spPr>
          <a:xfrm>
            <a:off x="357190" y="5526961"/>
            <a:ext cx="7429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Y. </a:t>
            </a:r>
            <a:r>
              <a:rPr lang="pt-BR" dirty="0" err="1" smtClean="0"/>
              <a:t>Kamihara</a:t>
            </a:r>
            <a:r>
              <a:rPr lang="pt-BR" dirty="0" smtClean="0"/>
              <a:t>, </a:t>
            </a:r>
            <a:r>
              <a:rPr lang="pt-BR" dirty="0" err="1" smtClean="0"/>
              <a:t>T.Watanabe</a:t>
            </a:r>
            <a:r>
              <a:rPr lang="pt-BR" dirty="0" smtClean="0"/>
              <a:t>, </a:t>
            </a:r>
            <a:r>
              <a:rPr lang="pt-BR" dirty="0" err="1" smtClean="0"/>
              <a:t>M.Hirano</a:t>
            </a:r>
            <a:r>
              <a:rPr lang="pt-BR" dirty="0" smtClean="0"/>
              <a:t> </a:t>
            </a:r>
            <a:r>
              <a:rPr lang="pt-BR" dirty="0" err="1" smtClean="0"/>
              <a:t>and</a:t>
            </a:r>
            <a:r>
              <a:rPr lang="pt-BR" dirty="0" smtClean="0"/>
              <a:t> H. </a:t>
            </a:r>
            <a:r>
              <a:rPr lang="pt-BR" dirty="0" err="1" smtClean="0"/>
              <a:t>Hosono</a:t>
            </a:r>
            <a:r>
              <a:rPr lang="pt-BR" dirty="0" smtClean="0"/>
              <a:t>;</a:t>
            </a:r>
          </a:p>
          <a:p>
            <a:r>
              <a:rPr lang="pt-BR" dirty="0" smtClean="0"/>
              <a:t>         </a:t>
            </a:r>
            <a:r>
              <a:rPr lang="pt-BR" dirty="0" err="1" smtClean="0"/>
              <a:t>J.Am</a:t>
            </a:r>
            <a:r>
              <a:rPr lang="pt-BR" dirty="0" smtClean="0"/>
              <a:t>.</a:t>
            </a:r>
            <a:r>
              <a:rPr lang="pt-BR" dirty="0" err="1" smtClean="0"/>
              <a:t>Chem</a:t>
            </a:r>
            <a:r>
              <a:rPr lang="pt-BR" dirty="0" smtClean="0"/>
              <a:t>. Soc. 130 (2008) 3296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714348" y="2285992"/>
            <a:ext cx="12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   2008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500174"/>
            <a:ext cx="7786742" cy="4901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aixaDeTexto 2"/>
          <p:cNvSpPr txBox="1"/>
          <p:nvPr/>
        </p:nvSpPr>
        <p:spPr>
          <a:xfrm>
            <a:off x="2786050" y="500042"/>
            <a:ext cx="3357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     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Pnictides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1857364"/>
            <a:ext cx="4488468" cy="3609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143108" y="785794"/>
            <a:ext cx="5000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Phase Diagram of </a:t>
            </a:r>
            <a:r>
              <a:rPr lang="pt-BR" dirty="0" err="1" smtClean="0"/>
              <a:t>an</a:t>
            </a:r>
            <a:r>
              <a:rPr lang="pt-BR" dirty="0" smtClean="0"/>
              <a:t> 122 material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714480" y="500042"/>
            <a:ext cx="5357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     </a:t>
            </a:r>
            <a:r>
              <a:rPr lang="pt-BR" dirty="0" err="1" smtClean="0"/>
              <a:t>Phase</a:t>
            </a:r>
            <a:r>
              <a:rPr lang="pt-BR" dirty="0" smtClean="0"/>
              <a:t> </a:t>
            </a:r>
            <a:r>
              <a:rPr lang="pt-BR" dirty="0" err="1" smtClean="0"/>
              <a:t>Diagram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an</a:t>
            </a:r>
            <a:r>
              <a:rPr lang="pt-BR" dirty="0" smtClean="0"/>
              <a:t> 1111 material</a:t>
            </a:r>
            <a:endParaRPr lang="pt-BR" dirty="0"/>
          </a:p>
        </p:txBody>
      </p:sp>
      <p:pic>
        <p:nvPicPr>
          <p:cNvPr id="369666" name="Picture 2" descr="http://www.icmm.csic.es/lenibascones/diagramadefas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733563"/>
            <a:ext cx="6696075" cy="3695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://c6.quickcachr.fotos.sapo.pt/i/Nfe06bde9/8008896_U9m9P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428604"/>
            <a:ext cx="5524500" cy="4143376"/>
          </a:xfrm>
          <a:prstGeom prst="rect">
            <a:avLst/>
          </a:prstGeom>
          <a:noFill/>
        </p:spPr>
      </p:pic>
      <p:sp>
        <p:nvSpPr>
          <p:cNvPr id="21" name="Retângulo 20"/>
          <p:cNvSpPr/>
          <p:nvPr/>
        </p:nvSpPr>
        <p:spPr>
          <a:xfrm>
            <a:off x="2357422" y="785794"/>
            <a:ext cx="214314" cy="1428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/>
          <p:cNvSpPr txBox="1"/>
          <p:nvPr/>
        </p:nvSpPr>
        <p:spPr>
          <a:xfrm>
            <a:off x="6858016" y="785794"/>
            <a:ext cx="1857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Something</a:t>
            </a:r>
            <a:r>
              <a:rPr lang="pt-BR" dirty="0" smtClean="0"/>
              <a:t>....</a:t>
            </a:r>
            <a:endParaRPr lang="pt-BR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1214414" y="5429264"/>
            <a:ext cx="4572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... to do </a:t>
            </a:r>
            <a:r>
              <a:rPr lang="pt-BR" dirty="0" err="1" smtClean="0"/>
              <a:t>with</a:t>
            </a:r>
            <a:r>
              <a:rPr lang="pt-BR" dirty="0" smtClean="0"/>
              <a:t> Rio de Janeiro?</a:t>
            </a:r>
            <a:endParaRPr lang="pt-BR" dirty="0"/>
          </a:p>
        </p:txBody>
      </p:sp>
      <p:pic>
        <p:nvPicPr>
          <p:cNvPr id="6" name="Picture 2" descr="http://www.icmm.csic.es/lenibascones/diagramadefas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2996501"/>
            <a:ext cx="4175795" cy="23047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63 -0.0037 C 0.02691 0.00162 0.03959 0.00232 0.05139 0.00625 C 0.0573 0.0081 0.06233 0.01157 0.06789 0.01434 C 0.08421 0.02221 0.10313 0.02776 0.12014 0.0303 C 0.12848 0.03377 0.1349 0.03493 0.14393 0.03608 C 0.15591 0.04024 0.16789 0.04117 0.17987 0.04418 C 0.1908 0.04672 0.20018 0.05366 0.21112 0.05597 C 0.22431 0.06198 0.2375 0.0673 0.25139 0.07008 C 0.25573 0.07193 0.26059 0.07216 0.26494 0.07401 C 0.26667 0.0747 0.26771 0.07725 0.26945 0.07794 C 0.27275 0.07933 0.27639 0.07887 0.27987 0.07979 C 0.28542 0.08118 0.29063 0.08419 0.29619 0.0858 C 0.30573 0.08858 0.31875 0.09112 0.32761 0.09783 C 0.33073 0.10014 0.33316 0.10384 0.33646 0.10569 C 0.3448 0.11009 0.35382 0.11286 0.36198 0.11772 C 0.36598 0.12026 0.37066 0.12165 0.37379 0.12558 C 0.37483 0.12697 0.3757 0.12859 0.37691 0.12951 C 0.38421 0.13437 0.3941 0.13691 0.40226 0.13946 C 0.40608 0.14501 0.40938 0.14408 0.41407 0.14755 C 0.42032 0.15218 0.42587 0.15935 0.43351 0.15935 " pathEditMode="relative" ptsTypes="fffffffffffffffffffA">
                                      <p:cBhvr>
                                        <p:cTn id="1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63" y="3600451"/>
            <a:ext cx="4525425" cy="3407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http://www.puntosport.net/puntosport-incorso/images/Image/Speciali/Brasile%202014/Foto%20attrazioni/copacabana_wik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0" y="1"/>
            <a:ext cx="4571999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661" y="1340768"/>
            <a:ext cx="4202835" cy="284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48064" y="4758243"/>
            <a:ext cx="3456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Yes…..in spite of that we can do good physics!!!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996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142976" y="428604"/>
            <a:ext cx="3786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Crystal</a:t>
            </a:r>
            <a:r>
              <a:rPr lang="pt-BR" dirty="0" smtClean="0"/>
              <a:t> </a:t>
            </a:r>
            <a:r>
              <a:rPr lang="pt-BR" dirty="0" err="1" smtClean="0"/>
              <a:t>Structure</a:t>
            </a:r>
            <a:endParaRPr lang="pt-B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9638" y="1714488"/>
            <a:ext cx="7928576" cy="4567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1661" y="995383"/>
            <a:ext cx="6257925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aixaDeTexto 2"/>
          <p:cNvSpPr txBox="1"/>
          <p:nvPr/>
        </p:nvSpPr>
        <p:spPr>
          <a:xfrm>
            <a:off x="1785918" y="214290"/>
            <a:ext cx="6143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Comparing</a:t>
            </a:r>
            <a:r>
              <a:rPr lang="pt-BR" dirty="0" smtClean="0"/>
              <a:t> </a:t>
            </a:r>
            <a:r>
              <a:rPr lang="pt-BR" dirty="0" err="1" smtClean="0"/>
              <a:t>Structures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Pnictides</a:t>
            </a:r>
            <a:r>
              <a:rPr lang="pt-BR" dirty="0" smtClean="0"/>
              <a:t> </a:t>
            </a:r>
            <a:r>
              <a:rPr lang="pt-BR" dirty="0" err="1" smtClean="0"/>
              <a:t>and</a:t>
            </a:r>
            <a:r>
              <a:rPr lang="pt-BR" dirty="0" smtClean="0"/>
              <a:t> </a:t>
            </a:r>
            <a:r>
              <a:rPr lang="pt-BR" dirty="0" err="1" smtClean="0"/>
              <a:t>Cuprates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9" y="1785926"/>
            <a:ext cx="3500461" cy="4582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aixaDeTexto 2"/>
          <p:cNvSpPr txBox="1"/>
          <p:nvPr/>
        </p:nvSpPr>
        <p:spPr>
          <a:xfrm>
            <a:off x="2357422" y="571480"/>
            <a:ext cx="342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Electronic</a:t>
            </a:r>
            <a:r>
              <a:rPr lang="pt-BR" dirty="0" smtClean="0"/>
              <a:t> </a:t>
            </a:r>
            <a:r>
              <a:rPr lang="pt-BR" dirty="0" err="1" smtClean="0"/>
              <a:t>Structure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928662" y="2500306"/>
            <a:ext cx="1643074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Fe++ </a:t>
            </a:r>
            <a:r>
              <a:rPr lang="pt-BR" dirty="0" err="1" smtClean="0"/>
              <a:t>has</a:t>
            </a:r>
            <a:endParaRPr lang="pt-BR" dirty="0" smtClean="0"/>
          </a:p>
          <a:p>
            <a:r>
              <a:rPr lang="pt-BR" dirty="0" smtClean="0"/>
              <a:t>Spin = 1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1773562"/>
            <a:ext cx="6172215" cy="49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aixaDeTexto 2"/>
          <p:cNvSpPr txBox="1"/>
          <p:nvPr/>
        </p:nvSpPr>
        <p:spPr>
          <a:xfrm>
            <a:off x="285720" y="2753021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Magnetic</a:t>
            </a:r>
            <a:endParaRPr lang="pt-BR" dirty="0" smtClean="0"/>
          </a:p>
          <a:p>
            <a:r>
              <a:rPr lang="pt-BR" dirty="0" err="1" smtClean="0"/>
              <a:t>Ground</a:t>
            </a:r>
            <a:r>
              <a:rPr lang="pt-BR" dirty="0" smtClean="0"/>
              <a:t> States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1357290" y="642918"/>
            <a:ext cx="2357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3)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Model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3568" y="793149"/>
            <a:ext cx="81369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Phys. Rev. </a:t>
            </a:r>
            <a:r>
              <a:rPr lang="en-US" b="1" dirty="0" err="1" smtClean="0"/>
              <a:t>Lett</a:t>
            </a:r>
            <a:r>
              <a:rPr lang="en-US" b="1" dirty="0" smtClean="0"/>
              <a:t>. 106, 117002 (2011) </a:t>
            </a:r>
          </a:p>
          <a:p>
            <a:r>
              <a:rPr lang="en-US" b="1" dirty="0" smtClean="0"/>
              <a:t> </a:t>
            </a:r>
          </a:p>
          <a:p>
            <a:r>
              <a:rPr lang="en-US" b="1" dirty="0" smtClean="0"/>
              <a:t>Magnetic and </a:t>
            </a:r>
            <a:r>
              <a:rPr lang="en-US" b="1" dirty="0" err="1" smtClean="0"/>
              <a:t>Quasiparticle</a:t>
            </a:r>
            <a:r>
              <a:rPr lang="en-US" b="1" dirty="0" smtClean="0"/>
              <a:t> Excitation Spectra of an Itinerant </a:t>
            </a:r>
            <a:r>
              <a:rPr lang="en-US" b="1" i="1" dirty="0" smtClean="0"/>
              <a:t>J</a:t>
            </a:r>
            <a:r>
              <a:rPr lang="en-US" b="1" baseline="-25000" dirty="0" smtClean="0"/>
              <a:t>1</a:t>
            </a:r>
            <a:r>
              <a:rPr lang="en-US" b="1" dirty="0" smtClean="0"/>
              <a:t>-</a:t>
            </a:r>
            <a:r>
              <a:rPr lang="en-US" b="1" i="1" dirty="0" smtClean="0"/>
              <a:t>J</a:t>
            </a:r>
            <a:r>
              <a:rPr lang="en-US" b="1" baseline="-25000" dirty="0" smtClean="0"/>
              <a:t>2</a:t>
            </a:r>
            <a:r>
              <a:rPr lang="en-US" b="1" dirty="0" smtClean="0"/>
              <a:t> Model for Iron-</a:t>
            </a:r>
            <a:r>
              <a:rPr lang="en-US" b="1" dirty="0" err="1" smtClean="0"/>
              <a:t>Pnictide</a:t>
            </a:r>
            <a:r>
              <a:rPr lang="en-US" b="1" dirty="0" smtClean="0"/>
              <a:t> Superconductors</a:t>
            </a:r>
          </a:p>
          <a:p>
            <a:endParaRPr lang="en-US" b="1" dirty="0" smtClean="0"/>
          </a:p>
          <a:p>
            <a:r>
              <a:rPr lang="en-US" dirty="0" smtClean="0">
                <a:solidFill>
                  <a:srgbClr val="FFFF00"/>
                </a:solidFill>
                <a:hlinkClick r:id="rId2"/>
              </a:rPr>
              <a:t>C. M. S. </a:t>
            </a:r>
            <a:r>
              <a:rPr lang="en-US" dirty="0" err="1" smtClean="0">
                <a:solidFill>
                  <a:srgbClr val="FFFF00"/>
                </a:solidFill>
                <a:hlinkClick r:id="rId2"/>
              </a:rPr>
              <a:t>da</a:t>
            </a:r>
            <a:r>
              <a:rPr lang="en-US" dirty="0" smtClean="0">
                <a:solidFill>
                  <a:srgbClr val="FFFF00"/>
                </a:solidFill>
                <a:hlinkClick r:id="rId2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hlinkClick r:id="rId2"/>
              </a:rPr>
              <a:t>Conceição</a:t>
            </a:r>
            <a:r>
              <a:rPr lang="en-US" dirty="0" smtClean="0">
                <a:solidFill>
                  <a:srgbClr val="FFFF00"/>
                </a:solidFill>
              </a:rPr>
              <a:t>, </a:t>
            </a:r>
            <a:r>
              <a:rPr lang="en-US" dirty="0" smtClean="0">
                <a:solidFill>
                  <a:srgbClr val="FFFF00"/>
                </a:solidFill>
                <a:hlinkClick r:id="rId3"/>
              </a:rPr>
              <a:t>M. B. Silva </a:t>
            </a:r>
            <a:r>
              <a:rPr lang="en-US" dirty="0" err="1" smtClean="0">
                <a:solidFill>
                  <a:srgbClr val="FFFF00"/>
                </a:solidFill>
                <a:hlinkClick r:id="rId3"/>
              </a:rPr>
              <a:t>Neto</a:t>
            </a:r>
            <a:r>
              <a:rPr lang="en-US" dirty="0" smtClean="0"/>
              <a:t> and </a:t>
            </a:r>
            <a:r>
              <a:rPr lang="en-US" dirty="0" smtClean="0">
                <a:hlinkClick r:id="rId4"/>
              </a:rPr>
              <a:t>E. C. Marino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46" y="3737719"/>
            <a:ext cx="8835942" cy="2139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323" y="2235109"/>
            <a:ext cx="7286643" cy="3256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aixaDeTexto 2"/>
          <p:cNvSpPr txBox="1"/>
          <p:nvPr/>
        </p:nvSpPr>
        <p:spPr>
          <a:xfrm>
            <a:off x="3071802" y="785794"/>
            <a:ext cx="292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For J</a:t>
            </a:r>
            <a:r>
              <a:rPr lang="pt-BR" baseline="-25000" dirty="0" smtClean="0"/>
              <a:t>1</a:t>
            </a:r>
            <a:r>
              <a:rPr lang="pt-BR" dirty="0" smtClean="0"/>
              <a:t> &lt; 2 J</a:t>
            </a:r>
            <a:r>
              <a:rPr lang="pt-BR" baseline="-25000" dirty="0" smtClean="0"/>
              <a:t>2</a:t>
            </a:r>
            <a:endParaRPr lang="pt-BR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564904"/>
            <a:ext cx="8432597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5166320" y="4758243"/>
            <a:ext cx="25020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Spin-Orbit +</a:t>
            </a:r>
          </a:p>
          <a:p>
            <a:r>
              <a:rPr lang="en-US" dirty="0" smtClean="0"/>
              <a:t>Relativistic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6156176" y="3645024"/>
            <a:ext cx="1008112" cy="72008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1979712" y="105273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Localized Spins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3971" y="1714488"/>
            <a:ext cx="6128349" cy="1102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2000232" y="357166"/>
            <a:ext cx="342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Itinerant electrons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544" y="4857760"/>
            <a:ext cx="5540406" cy="112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4929198"/>
            <a:ext cx="2102398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1928794" y="3571876"/>
            <a:ext cx="5883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Itinerant electrons-localized spins interaction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208585"/>
            <a:ext cx="7015185" cy="4720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aixaDeTexto 2"/>
          <p:cNvSpPr txBox="1"/>
          <p:nvPr/>
        </p:nvSpPr>
        <p:spPr>
          <a:xfrm>
            <a:off x="2428860" y="285728"/>
            <a:ext cx="4286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Hopping</a:t>
            </a:r>
            <a:r>
              <a:rPr lang="pt-BR" dirty="0" smtClean="0"/>
              <a:t> Amplitudes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1643042" y="6215082"/>
            <a:ext cx="6500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S. </a:t>
            </a:r>
            <a:r>
              <a:rPr lang="pt-BR" dirty="0" err="1" smtClean="0"/>
              <a:t>Raghu</a:t>
            </a:r>
            <a:r>
              <a:rPr lang="pt-BR" dirty="0" smtClean="0"/>
              <a:t> </a:t>
            </a:r>
            <a:r>
              <a:rPr lang="pt-BR" dirty="0" err="1" smtClean="0"/>
              <a:t>et</a:t>
            </a:r>
            <a:r>
              <a:rPr lang="pt-BR" dirty="0" smtClean="0"/>
              <a:t> al., </a:t>
            </a:r>
            <a:r>
              <a:rPr lang="pt-BR" dirty="0" err="1" smtClean="0"/>
              <a:t>Phys</a:t>
            </a:r>
            <a:r>
              <a:rPr lang="pt-BR" dirty="0" smtClean="0"/>
              <a:t>. Rev. B77, 220503 (2008)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785786" y="428604"/>
            <a:ext cx="5715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4) </a:t>
            </a:r>
            <a:r>
              <a:rPr lang="pt-BR" dirty="0" err="1" smtClean="0"/>
              <a:t>The</a:t>
            </a:r>
            <a:r>
              <a:rPr lang="pt-BR" dirty="0" smtClean="0"/>
              <a:t> Quantum Field </a:t>
            </a:r>
            <a:r>
              <a:rPr lang="pt-BR" dirty="0" err="1" smtClean="0"/>
              <a:t>Theory</a:t>
            </a:r>
            <a:r>
              <a:rPr lang="pt-BR" dirty="0" smtClean="0"/>
              <a:t> </a:t>
            </a:r>
            <a:r>
              <a:rPr lang="pt-BR" dirty="0" err="1" smtClean="0"/>
              <a:t>Approacah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642910" y="3585993"/>
            <a:ext cx="12144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Spin </a:t>
            </a:r>
            <a:r>
              <a:rPr lang="pt-BR" dirty="0" err="1" smtClean="0"/>
              <a:t>operatorof</a:t>
            </a:r>
            <a:r>
              <a:rPr lang="pt-BR" dirty="0" smtClean="0"/>
              <a:t> Fe++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1071538" y="1214422"/>
            <a:ext cx="357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Using</a:t>
            </a:r>
            <a:r>
              <a:rPr lang="pt-BR" dirty="0" smtClean="0"/>
              <a:t> </a:t>
            </a:r>
            <a:r>
              <a:rPr lang="pt-BR" dirty="0" err="1" smtClean="0"/>
              <a:t>Coherent</a:t>
            </a:r>
            <a:r>
              <a:rPr lang="pt-BR" dirty="0" smtClean="0"/>
              <a:t> Spin States</a:t>
            </a:r>
            <a:endParaRPr lang="pt-BR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2239959"/>
            <a:ext cx="4249738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Conector de seta reta 13"/>
          <p:cNvCxnSpPr/>
          <p:nvPr/>
        </p:nvCxnSpPr>
        <p:spPr bwMode="auto">
          <a:xfrm flipV="1">
            <a:off x="1928794" y="2857496"/>
            <a:ext cx="1285884" cy="85725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lg" len="med"/>
          </a:ln>
          <a:effectLst/>
        </p:spPr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1214422"/>
            <a:ext cx="19050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5162567"/>
            <a:ext cx="4363238" cy="838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CaixaDeTexto 14"/>
          <p:cNvSpPr txBox="1"/>
          <p:nvPr/>
        </p:nvSpPr>
        <p:spPr>
          <a:xfrm>
            <a:off x="3428992" y="4214818"/>
            <a:ext cx="4857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For </a:t>
            </a:r>
            <a:r>
              <a:rPr lang="pt-BR" dirty="0" err="1" smtClean="0"/>
              <a:t>evaluating</a:t>
            </a:r>
            <a:r>
              <a:rPr lang="pt-BR" dirty="0" smtClean="0"/>
              <a:t>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Partition</a:t>
            </a:r>
            <a:r>
              <a:rPr lang="pt-BR" dirty="0" smtClean="0"/>
              <a:t> </a:t>
            </a:r>
            <a:r>
              <a:rPr lang="pt-BR" dirty="0" err="1" smtClean="0"/>
              <a:t>Function</a:t>
            </a:r>
            <a:endParaRPr lang="pt-BR" dirty="0"/>
          </a:p>
        </p:txBody>
      </p:sp>
      <p:sp>
        <p:nvSpPr>
          <p:cNvPr id="11" name="TextBox 10"/>
          <p:cNvSpPr txBox="1"/>
          <p:nvPr/>
        </p:nvSpPr>
        <p:spPr>
          <a:xfrm>
            <a:off x="683568" y="5301208"/>
            <a:ext cx="280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 begin with: just</a:t>
            </a:r>
          </a:p>
          <a:p>
            <a:r>
              <a:rPr lang="en-US" dirty="0" smtClean="0"/>
              <a:t>localized H, K=0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7208" y="3500438"/>
            <a:ext cx="5071237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44" y="4714884"/>
            <a:ext cx="1304925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Conector de seta reta 5"/>
          <p:cNvCxnSpPr/>
          <p:nvPr/>
        </p:nvCxnSpPr>
        <p:spPr bwMode="auto">
          <a:xfrm>
            <a:off x="2143108" y="3927478"/>
            <a:ext cx="357190" cy="15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Conector de seta reta 8"/>
          <p:cNvCxnSpPr/>
          <p:nvPr/>
        </p:nvCxnSpPr>
        <p:spPr bwMode="auto">
          <a:xfrm>
            <a:off x="2143108" y="4784734"/>
            <a:ext cx="357190" cy="15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CaixaDeTexto 12"/>
          <p:cNvSpPr txBox="1"/>
          <p:nvPr/>
        </p:nvSpPr>
        <p:spPr>
          <a:xfrm>
            <a:off x="785786" y="857232"/>
            <a:ext cx="2143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We</a:t>
            </a:r>
            <a:r>
              <a:rPr lang="pt-BR" dirty="0" smtClean="0"/>
              <a:t> </a:t>
            </a:r>
            <a:r>
              <a:rPr lang="pt-BR" dirty="0" err="1" smtClean="0"/>
              <a:t>obtain</a:t>
            </a:r>
            <a:endParaRPr lang="pt-BR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0" y="857232"/>
            <a:ext cx="37719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CaixaDeTexto 14"/>
          <p:cNvSpPr txBox="1"/>
          <p:nvPr/>
        </p:nvSpPr>
        <p:spPr>
          <a:xfrm>
            <a:off x="1500166" y="2071678"/>
            <a:ext cx="5357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Decomposing</a:t>
            </a:r>
            <a:r>
              <a:rPr lang="pt-BR" dirty="0" smtClean="0"/>
              <a:t> in AF </a:t>
            </a:r>
            <a:r>
              <a:rPr lang="pt-BR" dirty="0" err="1" smtClean="0"/>
              <a:t>and</a:t>
            </a:r>
            <a:r>
              <a:rPr lang="pt-BR" dirty="0" smtClean="0"/>
              <a:t> F </a:t>
            </a:r>
            <a:r>
              <a:rPr lang="pt-BR" dirty="0" err="1" smtClean="0"/>
              <a:t>fluctuations</a:t>
            </a:r>
            <a:endParaRPr lang="pt-BR" dirty="0"/>
          </a:p>
        </p:txBody>
      </p:sp>
      <p:cxnSp>
        <p:nvCxnSpPr>
          <p:cNvPr id="18" name="Conector de seta reta 17"/>
          <p:cNvCxnSpPr/>
          <p:nvPr/>
        </p:nvCxnSpPr>
        <p:spPr bwMode="auto">
          <a:xfrm rot="16200000" flipH="1">
            <a:off x="3250397" y="2964653"/>
            <a:ext cx="1428760" cy="35719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Conector de seta reta 19"/>
          <p:cNvCxnSpPr/>
          <p:nvPr/>
        </p:nvCxnSpPr>
        <p:spPr bwMode="auto">
          <a:xfrm>
            <a:off x="4786314" y="2428868"/>
            <a:ext cx="1428760" cy="128588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CaixaDeTexto 21"/>
          <p:cNvSpPr txBox="1"/>
          <p:nvPr/>
        </p:nvSpPr>
        <p:spPr>
          <a:xfrm>
            <a:off x="3286116" y="5824855"/>
            <a:ext cx="4286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... </a:t>
            </a:r>
            <a:r>
              <a:rPr lang="pt-BR" dirty="0" err="1" smtClean="0"/>
              <a:t>and</a:t>
            </a:r>
            <a:r>
              <a:rPr lang="pt-BR" dirty="0" smtClean="0"/>
              <a:t> </a:t>
            </a:r>
            <a:r>
              <a:rPr lang="pt-BR" dirty="0" err="1" smtClean="0"/>
              <a:t>integrating</a:t>
            </a:r>
            <a:r>
              <a:rPr lang="pt-BR" dirty="0" smtClean="0"/>
              <a:t> </a:t>
            </a:r>
            <a:r>
              <a:rPr lang="pt-BR" dirty="0" err="1" smtClean="0"/>
              <a:t>on</a:t>
            </a:r>
            <a:r>
              <a:rPr lang="pt-BR" dirty="0" smtClean="0"/>
              <a:t> L</a:t>
            </a:r>
            <a:r>
              <a:rPr lang="pt-BR" baseline="-25000" dirty="0" smtClean="0"/>
              <a:t>A</a:t>
            </a:r>
            <a:r>
              <a:rPr lang="pt-BR" dirty="0" smtClean="0"/>
              <a:t> , L</a:t>
            </a:r>
            <a:r>
              <a:rPr lang="pt-BR" baseline="-25000" dirty="0" smtClean="0"/>
              <a:t>B 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785926"/>
            <a:ext cx="71342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aixaDeTexto 2"/>
          <p:cNvSpPr txBox="1"/>
          <p:nvPr/>
        </p:nvSpPr>
        <p:spPr>
          <a:xfrm>
            <a:off x="2071670" y="571480"/>
            <a:ext cx="4143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Quantum Field </a:t>
            </a:r>
            <a:r>
              <a:rPr lang="pt-BR" dirty="0" err="1" smtClean="0"/>
              <a:t>Theory</a:t>
            </a:r>
            <a:r>
              <a:rPr lang="pt-BR" dirty="0" smtClean="0"/>
              <a:t> </a:t>
            </a:r>
            <a:r>
              <a:rPr lang="pt-BR" dirty="0" err="1" smtClean="0"/>
              <a:t>Action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642910" y="4181781"/>
            <a:ext cx="776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 smtClean="0"/>
              <a:t>Obtained</a:t>
            </a:r>
            <a:r>
              <a:rPr lang="pt-BR" dirty="0" smtClean="0"/>
              <a:t> </a:t>
            </a:r>
            <a:r>
              <a:rPr lang="pt-BR" dirty="0" err="1" smtClean="0"/>
              <a:t>after</a:t>
            </a:r>
            <a:r>
              <a:rPr lang="pt-BR" dirty="0" smtClean="0"/>
              <a:t> </a:t>
            </a:r>
            <a:r>
              <a:rPr lang="pt-BR" dirty="0" err="1" smtClean="0"/>
              <a:t>integration</a:t>
            </a:r>
            <a:r>
              <a:rPr lang="pt-BR" dirty="0" smtClean="0"/>
              <a:t> over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ferromagnetic</a:t>
            </a:r>
            <a:r>
              <a:rPr lang="pt-BR" dirty="0" smtClean="0"/>
              <a:t> </a:t>
            </a:r>
            <a:r>
              <a:rPr lang="pt-BR" dirty="0" err="1" smtClean="0"/>
              <a:t>fluctuations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2428860" y="5286388"/>
            <a:ext cx="4357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Quantum </a:t>
            </a:r>
            <a:r>
              <a:rPr lang="pt-BR" dirty="0" err="1" smtClean="0"/>
              <a:t>Effects</a:t>
            </a:r>
            <a:r>
              <a:rPr lang="pt-BR" dirty="0" smtClean="0"/>
              <a:t> are </a:t>
            </a:r>
            <a:r>
              <a:rPr lang="pt-BR" dirty="0" err="1" smtClean="0"/>
              <a:t>included</a:t>
            </a:r>
            <a:r>
              <a:rPr lang="pt-BR" dirty="0" smtClean="0"/>
              <a:t>!!!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660594"/>
            <a:ext cx="7791278" cy="5840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tângulo 2"/>
          <p:cNvSpPr/>
          <p:nvPr/>
        </p:nvSpPr>
        <p:spPr bwMode="auto">
          <a:xfrm>
            <a:off x="857224" y="571480"/>
            <a:ext cx="7929618" cy="1143008"/>
          </a:xfrm>
          <a:prstGeom prst="rect">
            <a:avLst/>
          </a:prstGeom>
          <a:solidFill>
            <a:srgbClr val="0000A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000364" y="500042"/>
            <a:ext cx="357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Relevant</a:t>
            </a:r>
            <a:r>
              <a:rPr lang="pt-BR" dirty="0" smtClean="0"/>
              <a:t> </a:t>
            </a:r>
            <a:r>
              <a:rPr lang="pt-BR" dirty="0" err="1" smtClean="0"/>
              <a:t>Parameters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973344"/>
            <a:ext cx="7572428" cy="459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357290" y="1181385"/>
            <a:ext cx="371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Magnons</a:t>
            </a:r>
            <a:r>
              <a:rPr lang="en-US" dirty="0" smtClean="0"/>
              <a:t>: </a:t>
            </a:r>
            <a:r>
              <a:rPr lang="el-GR" dirty="0" smtClean="0"/>
              <a:t>π</a:t>
            </a:r>
            <a:r>
              <a:rPr lang="en-US" dirty="0" smtClean="0"/>
              <a:t>-field fluctuation</a:t>
            </a:r>
            <a:endParaRPr lang="en-US" dirty="0"/>
          </a:p>
        </p:txBody>
      </p:sp>
      <p:sp>
        <p:nvSpPr>
          <p:cNvPr id="4" name="CaixaDeTexto 3"/>
          <p:cNvSpPr txBox="1"/>
          <p:nvPr/>
        </p:nvSpPr>
        <p:spPr>
          <a:xfrm>
            <a:off x="1714480" y="428604"/>
            <a:ext cx="3929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5) </a:t>
            </a:r>
            <a:r>
              <a:rPr lang="pt-BR" dirty="0" err="1" smtClean="0"/>
              <a:t>Magnetic</a:t>
            </a:r>
            <a:r>
              <a:rPr lang="pt-BR" dirty="0" smtClean="0"/>
              <a:t> </a:t>
            </a:r>
            <a:r>
              <a:rPr lang="pt-BR" dirty="0" err="1" smtClean="0"/>
              <a:t>Spectrum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214422"/>
            <a:ext cx="7634296" cy="483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Straight Arrow Connector 3"/>
          <p:cNvCxnSpPr/>
          <p:nvPr/>
        </p:nvCxnSpPr>
        <p:spPr bwMode="auto">
          <a:xfrm rot="5400000" flipH="1" flipV="1">
            <a:off x="4214810" y="500042"/>
            <a:ext cx="785818" cy="7858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5000628" y="285728"/>
            <a:ext cx="1857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π</a:t>
            </a:r>
            <a:r>
              <a:rPr lang="en-US" dirty="0" smtClean="0"/>
              <a:t>-field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5624" y="1857364"/>
            <a:ext cx="6849648" cy="3714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aixaDeTexto 2"/>
          <p:cNvSpPr txBox="1"/>
          <p:nvPr/>
        </p:nvSpPr>
        <p:spPr>
          <a:xfrm>
            <a:off x="1428728" y="50004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Magnon</a:t>
            </a:r>
            <a:r>
              <a:rPr lang="pt-BR" dirty="0" smtClean="0"/>
              <a:t> </a:t>
            </a:r>
            <a:r>
              <a:rPr lang="pt-BR" dirty="0" err="1" smtClean="0"/>
              <a:t>dispersion</a:t>
            </a:r>
            <a:r>
              <a:rPr lang="pt-BR" dirty="0" smtClean="0"/>
              <a:t> </a:t>
            </a:r>
            <a:r>
              <a:rPr lang="pt-BR" dirty="0" err="1" smtClean="0"/>
              <a:t>relations</a:t>
            </a:r>
            <a:r>
              <a:rPr lang="pt-BR" dirty="0" smtClean="0"/>
              <a:t>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2" y="214290"/>
            <a:ext cx="8501090" cy="5809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571604" y="6215082"/>
            <a:ext cx="2500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Solid line: </a:t>
            </a:r>
            <a:r>
              <a:rPr lang="en-US" dirty="0" err="1" smtClean="0"/>
              <a:t>k</a:t>
            </a:r>
            <a:r>
              <a:rPr lang="en-US" baseline="-25000" dirty="0" err="1" smtClean="0"/>
              <a:t>y</a:t>
            </a:r>
            <a:r>
              <a:rPr lang="en-US" dirty="0" smtClean="0"/>
              <a:t> =0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00496" y="6215082"/>
            <a:ext cx="371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Dashed line: </a:t>
            </a:r>
            <a:r>
              <a:rPr lang="en-US" dirty="0" err="1" smtClean="0"/>
              <a:t>k</a:t>
            </a:r>
            <a:r>
              <a:rPr lang="en-US" baseline="-25000" dirty="0" err="1" smtClean="0"/>
              <a:t>x</a:t>
            </a:r>
            <a:r>
              <a:rPr lang="en-US" dirty="0" smtClean="0"/>
              <a:t> = </a:t>
            </a:r>
            <a:r>
              <a:rPr lang="en-US" dirty="0" err="1" smtClean="0"/>
              <a:t>k</a:t>
            </a:r>
            <a:r>
              <a:rPr lang="en-US" baseline="-25000" dirty="0" err="1" smtClean="0"/>
              <a:t>y</a:t>
            </a:r>
            <a:endParaRPr lang="en-US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91" y="968788"/>
            <a:ext cx="8286775" cy="5460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714488"/>
            <a:ext cx="8548702" cy="4672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aixaDeTexto 2"/>
          <p:cNvSpPr txBox="1"/>
          <p:nvPr/>
        </p:nvSpPr>
        <p:spPr>
          <a:xfrm>
            <a:off x="1714480" y="714356"/>
            <a:ext cx="3217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Improved Model , K≠0</a:t>
            </a:r>
            <a:endParaRPr lang="pt-BR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 rot="10800000">
            <a:off x="6929454" y="1357298"/>
            <a:ext cx="571504" cy="4286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6000760" y="357166"/>
            <a:ext cx="1857388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Spin-Orbit +</a:t>
            </a:r>
          </a:p>
          <a:p>
            <a:r>
              <a:rPr lang="en-US" dirty="0" smtClean="0"/>
              <a:t>Relativistic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 bwMode="auto">
          <a:xfrm>
            <a:off x="5292080" y="2780928"/>
            <a:ext cx="936104" cy="86409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004048" y="3501008"/>
            <a:ext cx="936104" cy="86409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1214414" y="4643446"/>
            <a:ext cx="7000924" cy="1143008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43" y="1241324"/>
            <a:ext cx="7300919" cy="5045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Oval 5"/>
          <p:cNvSpPr/>
          <p:nvPr/>
        </p:nvSpPr>
        <p:spPr bwMode="auto">
          <a:xfrm>
            <a:off x="2214546" y="4286256"/>
            <a:ext cx="857256" cy="857256"/>
          </a:xfrm>
          <a:prstGeom prst="ellipse">
            <a:avLst/>
          </a:prstGeom>
          <a:noFill/>
          <a:ln w="381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1928802"/>
            <a:ext cx="328612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aixaDeTexto 2"/>
          <p:cNvSpPr txBox="1"/>
          <p:nvPr/>
        </p:nvSpPr>
        <p:spPr>
          <a:xfrm>
            <a:off x="1571604" y="5143512"/>
            <a:ext cx="671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J. Zhao et al., Phys. Rev. Lett. 101, 167203 (2008)</a:t>
            </a:r>
            <a:endParaRPr lang="pt-BR" dirty="0" smtClean="0"/>
          </a:p>
        </p:txBody>
      </p:sp>
      <p:sp>
        <p:nvSpPr>
          <p:cNvPr id="4" name="CaixaDeTexto 3"/>
          <p:cNvSpPr txBox="1"/>
          <p:nvPr/>
        </p:nvSpPr>
        <p:spPr>
          <a:xfrm>
            <a:off x="1785918" y="428604"/>
            <a:ext cx="5143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Neutron</a:t>
            </a:r>
            <a:r>
              <a:rPr lang="pt-BR" dirty="0" smtClean="0"/>
              <a:t> </a:t>
            </a:r>
            <a:r>
              <a:rPr lang="pt-BR" dirty="0" err="1" smtClean="0"/>
              <a:t>Scattering</a:t>
            </a:r>
            <a:r>
              <a:rPr lang="pt-BR" dirty="0" smtClean="0"/>
              <a:t>: </a:t>
            </a:r>
            <a:r>
              <a:rPr lang="pt-BR" dirty="0" err="1" smtClean="0"/>
              <a:t>Two</a:t>
            </a:r>
            <a:r>
              <a:rPr lang="pt-BR" dirty="0" smtClean="0"/>
              <a:t> </a:t>
            </a:r>
            <a:r>
              <a:rPr lang="pt-BR" dirty="0" err="1" smtClean="0"/>
              <a:t>Gaps</a:t>
            </a:r>
            <a:r>
              <a:rPr lang="pt-BR" dirty="0" smtClean="0"/>
              <a:t>!!!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7688" y="1000108"/>
            <a:ext cx="8048625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285852" y="428604"/>
            <a:ext cx="6643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Two Steps in the Neutron Scattering Intensity</a:t>
            </a:r>
            <a:endParaRPr lang="en-US" dirty="0"/>
          </a:p>
        </p:txBody>
      </p:sp>
      <p:sp>
        <p:nvSpPr>
          <p:cNvPr id="4" name="CaixaDeTexto 3"/>
          <p:cNvSpPr txBox="1"/>
          <p:nvPr/>
        </p:nvSpPr>
        <p:spPr>
          <a:xfrm>
            <a:off x="1071538" y="6143644"/>
            <a:ext cx="6858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J. Zhao et al., Phys. Rev. Lett. 101, 167203 (2008).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7744" y="476672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6) Electronic Spectrum</a:t>
            </a:r>
            <a:endParaRPr lang="en-US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132856"/>
            <a:ext cx="6128349" cy="1102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3645024"/>
            <a:ext cx="5540406" cy="112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907704" y="1196752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Take the itinerant part…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23928" y="5229200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and do mean field…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15616" y="6021288"/>
            <a:ext cx="63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Replacing           for its static equilibrium value         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6021288"/>
            <a:ext cx="463674" cy="499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980728"/>
            <a:ext cx="2364656" cy="2206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980728"/>
            <a:ext cx="2304256" cy="216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5956" y="4041998"/>
            <a:ext cx="2944804" cy="233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Arrow Connector 9"/>
          <p:cNvCxnSpPr/>
          <p:nvPr/>
        </p:nvCxnSpPr>
        <p:spPr bwMode="auto">
          <a:xfrm rot="16200000" flipV="1">
            <a:off x="5040254" y="5269396"/>
            <a:ext cx="855712" cy="7920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 flipV="1">
            <a:off x="2992384" y="5245968"/>
            <a:ext cx="1008112" cy="86409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2051720" y="332656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Fermi Surface and Dirac Cones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932040" y="3356992"/>
            <a:ext cx="381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AF Ordering of </a:t>
            </a:r>
            <a:r>
              <a:rPr lang="en-US" dirty="0" err="1" smtClean="0"/>
              <a:t>Sublattice</a:t>
            </a:r>
            <a:endParaRPr lang="en-US" dirty="0"/>
          </a:p>
        </p:txBody>
      </p:sp>
      <p:cxnSp>
        <p:nvCxnSpPr>
          <p:cNvPr id="15" name="Conector de seta reta 5"/>
          <p:cNvCxnSpPr/>
          <p:nvPr/>
        </p:nvCxnSpPr>
        <p:spPr bwMode="auto">
          <a:xfrm>
            <a:off x="4574850" y="2059260"/>
            <a:ext cx="357190" cy="15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2000240"/>
            <a:ext cx="2397339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2071670" y="4396095"/>
            <a:ext cx="2500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Dirac cones</a:t>
            </a:r>
          </a:p>
        </p:txBody>
      </p:sp>
      <p:cxnSp>
        <p:nvCxnSpPr>
          <p:cNvPr id="4" name="Straight Arrow Connector 6"/>
          <p:cNvCxnSpPr/>
          <p:nvPr/>
        </p:nvCxnSpPr>
        <p:spPr bwMode="auto">
          <a:xfrm flipV="1">
            <a:off x="2635194" y="3064970"/>
            <a:ext cx="1008112" cy="86409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" name="Straight Arrow Connector 7"/>
          <p:cNvCxnSpPr/>
          <p:nvPr/>
        </p:nvCxnSpPr>
        <p:spPr bwMode="auto">
          <a:xfrm rot="5400000" flipH="1" flipV="1">
            <a:off x="3210688" y="3496445"/>
            <a:ext cx="1079553" cy="3571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CaixaDeTexto 8"/>
          <p:cNvSpPr txBox="1"/>
          <p:nvPr/>
        </p:nvSpPr>
        <p:spPr>
          <a:xfrm>
            <a:off x="714348" y="5384085"/>
            <a:ext cx="7215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P. Richard et al., Phys. Rev. Lett. 104, 137001 (2010).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3143240" y="571480"/>
            <a:ext cx="2857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ARPES </a:t>
            </a:r>
            <a:r>
              <a:rPr lang="pt-BR" dirty="0" err="1" smtClean="0"/>
              <a:t>Results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404664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7) Conclusion and Perspectives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763688" y="1196752"/>
            <a:ext cx="5112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QFT is an efficient method for </a:t>
            </a:r>
            <a:r>
              <a:rPr lang="en-US" dirty="0" smtClean="0"/>
              <a:t>describing </a:t>
            </a:r>
            <a:r>
              <a:rPr lang="en-US" dirty="0" smtClean="0"/>
              <a:t>complex materials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43608" y="2204864"/>
            <a:ext cx="6552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magnetic excitation spectrum of </a:t>
            </a:r>
            <a:r>
              <a:rPr lang="en-US" dirty="0" err="1" smtClean="0"/>
              <a:t>pnictides</a:t>
            </a:r>
            <a:r>
              <a:rPr lang="en-US" dirty="0" smtClean="0"/>
              <a:t> contains two gapped branches – seen in neutron scattering experiments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59632" y="3750131"/>
            <a:ext cx="6120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electronic </a:t>
            </a:r>
            <a:r>
              <a:rPr lang="en-US" dirty="0" err="1" smtClean="0"/>
              <a:t>quasiparticle</a:t>
            </a:r>
            <a:r>
              <a:rPr lang="en-US" dirty="0" smtClean="0"/>
              <a:t> spectrum presents two </a:t>
            </a:r>
            <a:r>
              <a:rPr lang="en-US" dirty="0" smtClean="0"/>
              <a:t>Dirac </a:t>
            </a:r>
            <a:r>
              <a:rPr lang="en-US" dirty="0" smtClean="0"/>
              <a:t>cones – seen in ARPES experiments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47664" y="4902259"/>
            <a:ext cx="54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Present and future research – specific heat, conductivity,…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2"/>
          <p:cNvSpPr txBox="1">
            <a:spLocks noChangeArrowheads="1"/>
          </p:cNvSpPr>
          <p:nvPr/>
        </p:nvSpPr>
        <p:spPr bwMode="auto">
          <a:xfrm>
            <a:off x="762000" y="685800"/>
            <a:ext cx="5181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pt-BR" sz="32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Acknowledgements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01380" name="Picture 4" descr="C:\Temporário\logocnp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2057400"/>
            <a:ext cx="1447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81" name="Picture 5" descr="C:\Temporário\faperj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3071810"/>
            <a:ext cx="167640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491880" y="4365104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Brazilian Funding Agencies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ô">
  <a:themeElements>
    <a:clrScheme name="Personalizada 8">
      <a:dk1>
        <a:srgbClr val="0000FF"/>
      </a:dk1>
      <a:lt1>
        <a:srgbClr val="FFFF00"/>
      </a:lt1>
      <a:dk2>
        <a:srgbClr val="0392CA"/>
      </a:dk2>
      <a:lt2>
        <a:srgbClr val="0392CA"/>
      </a:lt2>
      <a:accent1>
        <a:srgbClr val="9999FF"/>
      </a:accent1>
      <a:accent2>
        <a:srgbClr val="73D6FD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Personalizada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16124</TotalTime>
  <Words>832</Words>
  <Application>Microsoft Office PowerPoint</Application>
  <PresentationFormat>On-screen Show (4:3)</PresentationFormat>
  <Paragraphs>138</Paragraphs>
  <Slides>39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  <vt:variant>
        <vt:lpstr>Custom Shows</vt:lpstr>
      </vt:variant>
      <vt:variant>
        <vt:i4>2</vt:i4>
      </vt:variant>
    </vt:vector>
  </HeadingPairs>
  <TitlesOfParts>
    <vt:vector size="42" baseType="lpstr">
      <vt:lpstr>Metrô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Apresentação personalizada 1</vt:lpstr>
      <vt:lpstr>Apresentação personalizada 2</vt:lpstr>
    </vt:vector>
  </TitlesOfParts>
  <Company>IF - UFRJ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marino</dc:creator>
  <cp:lastModifiedBy>Eduardo</cp:lastModifiedBy>
  <cp:revision>1005</cp:revision>
  <dcterms:created xsi:type="dcterms:W3CDTF">2002-10-01T18:10:04Z</dcterms:created>
  <dcterms:modified xsi:type="dcterms:W3CDTF">2011-09-08T21:16:21Z</dcterms:modified>
</cp:coreProperties>
</file>